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5" r:id="rId2"/>
    <p:sldId id="258" r:id="rId3"/>
    <p:sldId id="260" r:id="rId4"/>
    <p:sldId id="259" r:id="rId5"/>
    <p:sldId id="266" r:id="rId6"/>
    <p:sldId id="267" r:id="rId7"/>
    <p:sldId id="289" r:id="rId8"/>
    <p:sldId id="268" r:id="rId9"/>
    <p:sldId id="290" r:id="rId10"/>
    <p:sldId id="291" r:id="rId11"/>
    <p:sldId id="271" r:id="rId12"/>
    <p:sldId id="284" r:id="rId13"/>
    <p:sldId id="270" r:id="rId14"/>
    <p:sldId id="272" r:id="rId15"/>
    <p:sldId id="273" r:id="rId16"/>
    <p:sldId id="285" r:id="rId17"/>
    <p:sldId id="274" r:id="rId18"/>
    <p:sldId id="275" r:id="rId19"/>
    <p:sldId id="296" r:id="rId20"/>
    <p:sldId id="297" r:id="rId21"/>
    <p:sldId id="298" r:id="rId22"/>
    <p:sldId id="299" r:id="rId23"/>
    <p:sldId id="301" r:id="rId24"/>
    <p:sldId id="303" r:id="rId25"/>
    <p:sldId id="276" r:id="rId26"/>
    <p:sldId id="277" r:id="rId27"/>
    <p:sldId id="278" r:id="rId28"/>
    <p:sldId id="279" r:id="rId29"/>
    <p:sldId id="288" r:id="rId30"/>
    <p:sldId id="300" r:id="rId31"/>
    <p:sldId id="281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0B4"/>
    <a:srgbClr val="03001A"/>
    <a:srgbClr val="C0392B"/>
    <a:srgbClr val="0E6534"/>
    <a:srgbClr val="F39C12"/>
    <a:srgbClr val="16A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B4A33-9F13-404B-BFD7-DDB0D6F1A33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E278431-32AD-4690-ADB2-ADE52F8D5638}">
      <dgm:prSet phldrT="[Text]"/>
      <dgm:spPr>
        <a:xfrm>
          <a:off x="3307890" y="2126501"/>
          <a:ext cx="2599056" cy="2599056"/>
        </a:xfrm>
        <a:prstGeom prst="gear9">
          <a:avLst/>
        </a:prstGeom>
        <a:solidFill>
          <a:srgbClr val="C0392B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rgbClr val="C0392B"/>
            </a:solidFill>
            <a:latin typeface="Calibri"/>
            <a:ea typeface="+mn-ea"/>
            <a:cs typeface="+mn-cs"/>
          </a:endParaRPr>
        </a:p>
      </dgm:t>
    </dgm:pt>
    <dgm:pt modelId="{A7E8F920-0BC6-4606-8C42-B0C8CD8AFF1B}" type="parTrans" cxnId="{0094F92C-66C1-4B3B-9525-4DD09D2CC0B4}">
      <dgm:prSet/>
      <dgm:spPr/>
      <dgm:t>
        <a:bodyPr/>
        <a:lstStyle/>
        <a:p>
          <a:endParaRPr lang="en-US"/>
        </a:p>
      </dgm:t>
    </dgm:pt>
    <dgm:pt modelId="{6CD74433-6FA6-45FB-B011-0E5258F17C2D}" type="sibTrans" cxnId="{0094F92C-66C1-4B3B-9525-4DD09D2CC0B4}">
      <dgm:prSet/>
      <dgm:spPr>
        <a:xfrm>
          <a:off x="3113913" y="1730959"/>
          <a:ext cx="3326792" cy="3326792"/>
        </a:xfrm>
        <a:prstGeom prst="circularArrow">
          <a:avLst>
            <a:gd name="adj1" fmla="val 4687"/>
            <a:gd name="adj2" fmla="val 299029"/>
            <a:gd name="adj3" fmla="val 2527544"/>
            <a:gd name="adj4" fmla="val 15836980"/>
            <a:gd name="adj5" fmla="val 5469"/>
          </a:avLst>
        </a:prstGeom>
        <a:solidFill>
          <a:srgbClr val="2980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1971CC0-0BE8-4A51-92FF-F68F5D2C7778}">
      <dgm:prSet phldrT="[Text]"/>
      <dgm:spPr>
        <a:xfrm>
          <a:off x="1795711" y="1512178"/>
          <a:ext cx="1890223" cy="1890223"/>
        </a:xfrm>
        <a:prstGeom prst="gear6">
          <a:avLst/>
        </a:prstGeom>
        <a:solidFill>
          <a:srgbClr val="F39C1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7562F0E-0D87-48F6-BEB3-2AB44471E0FF}" type="parTrans" cxnId="{39CD0026-4FFE-48A7-BC8D-732FA6183A43}">
      <dgm:prSet/>
      <dgm:spPr/>
      <dgm:t>
        <a:bodyPr/>
        <a:lstStyle/>
        <a:p>
          <a:endParaRPr lang="en-US"/>
        </a:p>
      </dgm:t>
    </dgm:pt>
    <dgm:pt modelId="{955B212E-6BE9-46B5-9357-C17DFF2785CD}" type="sibTrans" cxnId="{39CD0026-4FFE-48A7-BC8D-732FA6183A43}">
      <dgm:prSet/>
      <dgm:spPr>
        <a:xfrm>
          <a:off x="1460956" y="1091663"/>
          <a:ext cx="2417122" cy="24171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2980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FDB9099-A9EE-43B6-822C-5EDE33AD966F}">
      <dgm:prSet phldrT="[Text]"/>
      <dgm:spPr>
        <a:xfrm rot="20700000">
          <a:off x="2854429" y="208117"/>
          <a:ext cx="1852032" cy="1852032"/>
        </a:xfrm>
        <a:prstGeom prst="gear6">
          <a:avLst/>
        </a:prstGeom>
        <a:solidFill>
          <a:srgbClr val="16A08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0C034A-EA66-4A98-A94E-3E76916AADD4}" type="parTrans" cxnId="{2CFEFB2B-A5B4-4393-A04B-2D0BF71FFA08}">
      <dgm:prSet/>
      <dgm:spPr/>
      <dgm:t>
        <a:bodyPr/>
        <a:lstStyle/>
        <a:p>
          <a:endParaRPr lang="en-US"/>
        </a:p>
      </dgm:t>
    </dgm:pt>
    <dgm:pt modelId="{7C343F2C-B043-44F0-8676-7B2D9752CCF6}" type="sibTrans" cxnId="{2CFEFB2B-A5B4-4393-A04B-2D0BF71FFA08}">
      <dgm:prSet/>
      <dgm:spPr>
        <a:xfrm>
          <a:off x="2426035" y="-199827"/>
          <a:ext cx="2606145" cy="26061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2980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FB88371B-3D40-4BDA-B382-78819BE1B1C2}" type="pres">
      <dgm:prSet presAssocID="{618B4A33-9F13-404B-BFD7-DDB0D6F1A33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D9E1567-658D-41D2-9E6B-9D8CCEE12BBC}" type="pres">
      <dgm:prSet presAssocID="{5E278431-32AD-4690-ADB2-ADE52F8D5638}" presName="gear1" presStyleLbl="node1" presStyleIdx="0" presStyleCnt="3">
        <dgm:presLayoutVars>
          <dgm:chMax val="1"/>
          <dgm:bulletEnabled val="1"/>
        </dgm:presLayoutVars>
      </dgm:prSet>
      <dgm:spPr/>
    </dgm:pt>
    <dgm:pt modelId="{3548F530-A615-450E-A567-205C8BDEC36C}" type="pres">
      <dgm:prSet presAssocID="{5E278431-32AD-4690-ADB2-ADE52F8D5638}" presName="gear1srcNode" presStyleLbl="node1" presStyleIdx="0" presStyleCnt="3"/>
      <dgm:spPr/>
    </dgm:pt>
    <dgm:pt modelId="{B1F09AB1-25E1-4517-8817-5ED601C12E99}" type="pres">
      <dgm:prSet presAssocID="{5E278431-32AD-4690-ADB2-ADE52F8D5638}" presName="gear1dstNode" presStyleLbl="node1" presStyleIdx="0" presStyleCnt="3"/>
      <dgm:spPr/>
    </dgm:pt>
    <dgm:pt modelId="{63F2F425-4921-420C-A1A0-121C513A27E9}" type="pres">
      <dgm:prSet presAssocID="{31971CC0-0BE8-4A51-92FF-F68F5D2C7778}" presName="gear2" presStyleLbl="node1" presStyleIdx="1" presStyleCnt="3">
        <dgm:presLayoutVars>
          <dgm:chMax val="1"/>
          <dgm:bulletEnabled val="1"/>
        </dgm:presLayoutVars>
      </dgm:prSet>
      <dgm:spPr/>
    </dgm:pt>
    <dgm:pt modelId="{10423B5F-0287-453A-BDCF-9BD802F119B0}" type="pres">
      <dgm:prSet presAssocID="{31971CC0-0BE8-4A51-92FF-F68F5D2C7778}" presName="gear2srcNode" presStyleLbl="node1" presStyleIdx="1" presStyleCnt="3"/>
      <dgm:spPr/>
    </dgm:pt>
    <dgm:pt modelId="{EAFC5A6E-9658-4043-908B-20C435474A5F}" type="pres">
      <dgm:prSet presAssocID="{31971CC0-0BE8-4A51-92FF-F68F5D2C7778}" presName="gear2dstNode" presStyleLbl="node1" presStyleIdx="1" presStyleCnt="3"/>
      <dgm:spPr/>
    </dgm:pt>
    <dgm:pt modelId="{5D909D5B-A7BC-488C-85B2-335A7B4F0543}" type="pres">
      <dgm:prSet presAssocID="{BFDB9099-A9EE-43B6-822C-5EDE33AD966F}" presName="gear3" presStyleLbl="node1" presStyleIdx="2" presStyleCnt="3"/>
      <dgm:spPr/>
    </dgm:pt>
    <dgm:pt modelId="{ED43CBA5-31C8-4DF8-AA72-122A072F7727}" type="pres">
      <dgm:prSet presAssocID="{BFDB9099-A9EE-43B6-822C-5EDE33AD966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2280051-3193-48FF-82E6-AF0C669CE486}" type="pres">
      <dgm:prSet presAssocID="{BFDB9099-A9EE-43B6-822C-5EDE33AD966F}" presName="gear3srcNode" presStyleLbl="node1" presStyleIdx="2" presStyleCnt="3"/>
      <dgm:spPr/>
    </dgm:pt>
    <dgm:pt modelId="{26FB5920-6586-4A57-A269-57AFA4BC2157}" type="pres">
      <dgm:prSet presAssocID="{BFDB9099-A9EE-43B6-822C-5EDE33AD966F}" presName="gear3dstNode" presStyleLbl="node1" presStyleIdx="2" presStyleCnt="3"/>
      <dgm:spPr/>
    </dgm:pt>
    <dgm:pt modelId="{F807C2FE-2F33-4DE3-9FAA-42D049545FCE}" type="pres">
      <dgm:prSet presAssocID="{6CD74433-6FA6-45FB-B011-0E5258F17C2D}" presName="connector1" presStyleLbl="sibTrans2D1" presStyleIdx="0" presStyleCnt="3"/>
      <dgm:spPr/>
    </dgm:pt>
    <dgm:pt modelId="{E005B5C5-8938-4DDC-9509-48D6CDE287C1}" type="pres">
      <dgm:prSet presAssocID="{955B212E-6BE9-46B5-9357-C17DFF2785CD}" presName="connector2" presStyleLbl="sibTrans2D1" presStyleIdx="1" presStyleCnt="3"/>
      <dgm:spPr/>
    </dgm:pt>
    <dgm:pt modelId="{63B6108D-F6CE-4F4C-9330-FCFA34F2F5D6}" type="pres">
      <dgm:prSet presAssocID="{7C343F2C-B043-44F0-8676-7B2D9752CCF6}" presName="connector3" presStyleLbl="sibTrans2D1" presStyleIdx="2" presStyleCnt="3"/>
      <dgm:spPr/>
    </dgm:pt>
  </dgm:ptLst>
  <dgm:cxnLst>
    <dgm:cxn modelId="{BF6C9501-C626-457F-9994-9AE906D09333}" type="presOf" srcId="{31971CC0-0BE8-4A51-92FF-F68F5D2C7778}" destId="{10423B5F-0287-453A-BDCF-9BD802F119B0}" srcOrd="1" destOrd="0" presId="urn:microsoft.com/office/officeart/2005/8/layout/gear1"/>
    <dgm:cxn modelId="{2B354F0F-5DA6-49D5-B78D-8C5EF0B6197F}" type="presOf" srcId="{5E278431-32AD-4690-ADB2-ADE52F8D5638}" destId="{3548F530-A615-450E-A567-205C8BDEC36C}" srcOrd="1" destOrd="0" presId="urn:microsoft.com/office/officeart/2005/8/layout/gear1"/>
    <dgm:cxn modelId="{53AFF820-443A-4FF0-A425-A1A7D831AF7D}" type="presOf" srcId="{5E278431-32AD-4690-ADB2-ADE52F8D5638}" destId="{B1F09AB1-25E1-4517-8817-5ED601C12E99}" srcOrd="2" destOrd="0" presId="urn:microsoft.com/office/officeart/2005/8/layout/gear1"/>
    <dgm:cxn modelId="{39CD0026-4FFE-48A7-BC8D-732FA6183A43}" srcId="{618B4A33-9F13-404B-BFD7-DDB0D6F1A332}" destId="{31971CC0-0BE8-4A51-92FF-F68F5D2C7778}" srcOrd="1" destOrd="0" parTransId="{77562F0E-0D87-48F6-BEB3-2AB44471E0FF}" sibTransId="{955B212E-6BE9-46B5-9357-C17DFF2785CD}"/>
    <dgm:cxn modelId="{2CFEFB2B-A5B4-4393-A04B-2D0BF71FFA08}" srcId="{618B4A33-9F13-404B-BFD7-DDB0D6F1A332}" destId="{BFDB9099-A9EE-43B6-822C-5EDE33AD966F}" srcOrd="2" destOrd="0" parTransId="{170C034A-EA66-4A98-A94E-3E76916AADD4}" sibTransId="{7C343F2C-B043-44F0-8676-7B2D9752CCF6}"/>
    <dgm:cxn modelId="{0094F92C-66C1-4B3B-9525-4DD09D2CC0B4}" srcId="{618B4A33-9F13-404B-BFD7-DDB0D6F1A332}" destId="{5E278431-32AD-4690-ADB2-ADE52F8D5638}" srcOrd="0" destOrd="0" parTransId="{A7E8F920-0BC6-4606-8C42-B0C8CD8AFF1B}" sibTransId="{6CD74433-6FA6-45FB-B011-0E5258F17C2D}"/>
    <dgm:cxn modelId="{E73B2B5B-2AC0-49A8-8D27-996D9D0A83E5}" type="presOf" srcId="{31971CC0-0BE8-4A51-92FF-F68F5D2C7778}" destId="{63F2F425-4921-420C-A1A0-121C513A27E9}" srcOrd="0" destOrd="0" presId="urn:microsoft.com/office/officeart/2005/8/layout/gear1"/>
    <dgm:cxn modelId="{5FFB8647-0A5A-494D-911A-DEEE34C7C3B6}" type="presOf" srcId="{6CD74433-6FA6-45FB-B011-0E5258F17C2D}" destId="{F807C2FE-2F33-4DE3-9FAA-42D049545FCE}" srcOrd="0" destOrd="0" presId="urn:microsoft.com/office/officeart/2005/8/layout/gear1"/>
    <dgm:cxn modelId="{D0800668-A6A1-4045-85FB-23866F419226}" type="presOf" srcId="{BFDB9099-A9EE-43B6-822C-5EDE33AD966F}" destId="{42280051-3193-48FF-82E6-AF0C669CE486}" srcOrd="2" destOrd="0" presId="urn:microsoft.com/office/officeart/2005/8/layout/gear1"/>
    <dgm:cxn modelId="{AB92D24D-2DB7-41D8-AB9B-2D60A4AF6FAC}" type="presOf" srcId="{955B212E-6BE9-46B5-9357-C17DFF2785CD}" destId="{E005B5C5-8938-4DDC-9509-48D6CDE287C1}" srcOrd="0" destOrd="0" presId="urn:microsoft.com/office/officeart/2005/8/layout/gear1"/>
    <dgm:cxn modelId="{AFAAB9C1-FBA0-401D-8EFD-CD9CF9079056}" type="presOf" srcId="{31971CC0-0BE8-4A51-92FF-F68F5D2C7778}" destId="{EAFC5A6E-9658-4043-908B-20C435474A5F}" srcOrd="2" destOrd="0" presId="urn:microsoft.com/office/officeart/2005/8/layout/gear1"/>
    <dgm:cxn modelId="{19BE2BC8-E65D-423B-A1BB-1EE6B4819973}" type="presOf" srcId="{BFDB9099-A9EE-43B6-822C-5EDE33AD966F}" destId="{5D909D5B-A7BC-488C-85B2-335A7B4F0543}" srcOrd="0" destOrd="0" presId="urn:microsoft.com/office/officeart/2005/8/layout/gear1"/>
    <dgm:cxn modelId="{ACB55ECB-02A5-4375-B875-FF820B29980E}" type="presOf" srcId="{7C343F2C-B043-44F0-8676-7B2D9752CCF6}" destId="{63B6108D-F6CE-4F4C-9330-FCFA34F2F5D6}" srcOrd="0" destOrd="0" presId="urn:microsoft.com/office/officeart/2005/8/layout/gear1"/>
    <dgm:cxn modelId="{0165A4CF-9596-4B79-BC46-0C2FC73CD797}" type="presOf" srcId="{BFDB9099-A9EE-43B6-822C-5EDE33AD966F}" destId="{ED43CBA5-31C8-4DF8-AA72-122A072F7727}" srcOrd="1" destOrd="0" presId="urn:microsoft.com/office/officeart/2005/8/layout/gear1"/>
    <dgm:cxn modelId="{35C84FD2-68D5-4D25-83C5-35736C2E71F3}" type="presOf" srcId="{5E278431-32AD-4690-ADB2-ADE52F8D5638}" destId="{3D9E1567-658D-41D2-9E6B-9D8CCEE12BBC}" srcOrd="0" destOrd="0" presId="urn:microsoft.com/office/officeart/2005/8/layout/gear1"/>
    <dgm:cxn modelId="{E83D8EEA-F471-48E6-AD37-39424B39BE0D}" type="presOf" srcId="{618B4A33-9F13-404B-BFD7-DDB0D6F1A332}" destId="{FB88371B-3D40-4BDA-B382-78819BE1B1C2}" srcOrd="0" destOrd="0" presId="urn:microsoft.com/office/officeart/2005/8/layout/gear1"/>
    <dgm:cxn modelId="{07D277FD-C789-4187-8067-F22B2089CE74}" type="presOf" srcId="{BFDB9099-A9EE-43B6-822C-5EDE33AD966F}" destId="{26FB5920-6586-4A57-A269-57AFA4BC2157}" srcOrd="3" destOrd="0" presId="urn:microsoft.com/office/officeart/2005/8/layout/gear1"/>
    <dgm:cxn modelId="{9B67AE58-88C8-4A16-A7B8-F14F51071B21}" type="presParOf" srcId="{FB88371B-3D40-4BDA-B382-78819BE1B1C2}" destId="{3D9E1567-658D-41D2-9E6B-9D8CCEE12BBC}" srcOrd="0" destOrd="0" presId="urn:microsoft.com/office/officeart/2005/8/layout/gear1"/>
    <dgm:cxn modelId="{173017E6-1A07-4371-84C5-01EC19E4B062}" type="presParOf" srcId="{FB88371B-3D40-4BDA-B382-78819BE1B1C2}" destId="{3548F530-A615-450E-A567-205C8BDEC36C}" srcOrd="1" destOrd="0" presId="urn:microsoft.com/office/officeart/2005/8/layout/gear1"/>
    <dgm:cxn modelId="{CED71689-C84F-403A-85D4-82708DE3D560}" type="presParOf" srcId="{FB88371B-3D40-4BDA-B382-78819BE1B1C2}" destId="{B1F09AB1-25E1-4517-8817-5ED601C12E99}" srcOrd="2" destOrd="0" presId="urn:microsoft.com/office/officeart/2005/8/layout/gear1"/>
    <dgm:cxn modelId="{945F4E43-12A0-400C-B5AC-1247A98A5E37}" type="presParOf" srcId="{FB88371B-3D40-4BDA-B382-78819BE1B1C2}" destId="{63F2F425-4921-420C-A1A0-121C513A27E9}" srcOrd="3" destOrd="0" presId="urn:microsoft.com/office/officeart/2005/8/layout/gear1"/>
    <dgm:cxn modelId="{1611F04F-E04A-445A-B085-0089C768CC9B}" type="presParOf" srcId="{FB88371B-3D40-4BDA-B382-78819BE1B1C2}" destId="{10423B5F-0287-453A-BDCF-9BD802F119B0}" srcOrd="4" destOrd="0" presId="urn:microsoft.com/office/officeart/2005/8/layout/gear1"/>
    <dgm:cxn modelId="{D7717177-5171-476A-B3F6-C8DAE733B127}" type="presParOf" srcId="{FB88371B-3D40-4BDA-B382-78819BE1B1C2}" destId="{EAFC5A6E-9658-4043-908B-20C435474A5F}" srcOrd="5" destOrd="0" presId="urn:microsoft.com/office/officeart/2005/8/layout/gear1"/>
    <dgm:cxn modelId="{12BFC60F-D9CB-4B05-A636-C0580703D630}" type="presParOf" srcId="{FB88371B-3D40-4BDA-B382-78819BE1B1C2}" destId="{5D909D5B-A7BC-488C-85B2-335A7B4F0543}" srcOrd="6" destOrd="0" presId="urn:microsoft.com/office/officeart/2005/8/layout/gear1"/>
    <dgm:cxn modelId="{2B42355C-2C96-40E1-82F8-ECFF24F14DA7}" type="presParOf" srcId="{FB88371B-3D40-4BDA-B382-78819BE1B1C2}" destId="{ED43CBA5-31C8-4DF8-AA72-122A072F7727}" srcOrd="7" destOrd="0" presId="urn:microsoft.com/office/officeart/2005/8/layout/gear1"/>
    <dgm:cxn modelId="{51B7EFE9-C655-4A72-B488-40E4964B7F1E}" type="presParOf" srcId="{FB88371B-3D40-4BDA-B382-78819BE1B1C2}" destId="{42280051-3193-48FF-82E6-AF0C669CE486}" srcOrd="8" destOrd="0" presId="urn:microsoft.com/office/officeart/2005/8/layout/gear1"/>
    <dgm:cxn modelId="{FCA5AEDF-9CE0-4E03-A5D0-0CFC12D632B1}" type="presParOf" srcId="{FB88371B-3D40-4BDA-B382-78819BE1B1C2}" destId="{26FB5920-6586-4A57-A269-57AFA4BC2157}" srcOrd="9" destOrd="0" presId="urn:microsoft.com/office/officeart/2005/8/layout/gear1"/>
    <dgm:cxn modelId="{F3C224E6-C895-4EDC-83E1-7E4042ACDAF6}" type="presParOf" srcId="{FB88371B-3D40-4BDA-B382-78819BE1B1C2}" destId="{F807C2FE-2F33-4DE3-9FAA-42D049545FCE}" srcOrd="10" destOrd="0" presId="urn:microsoft.com/office/officeart/2005/8/layout/gear1"/>
    <dgm:cxn modelId="{B8853797-38E9-4D3A-94DA-9D7A2E485A92}" type="presParOf" srcId="{FB88371B-3D40-4BDA-B382-78819BE1B1C2}" destId="{E005B5C5-8938-4DDC-9509-48D6CDE287C1}" srcOrd="11" destOrd="0" presId="urn:microsoft.com/office/officeart/2005/8/layout/gear1"/>
    <dgm:cxn modelId="{731C6AF7-EB80-4BB6-9517-78C6012846CF}" type="presParOf" srcId="{FB88371B-3D40-4BDA-B382-78819BE1B1C2}" destId="{63B6108D-F6CE-4F4C-9330-FCFA34F2F5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E1567-658D-41D2-9E6B-9D8CCEE12BBC}">
      <dsp:nvSpPr>
        <dsp:cNvPr id="0" name=""/>
        <dsp:cNvSpPr/>
      </dsp:nvSpPr>
      <dsp:spPr>
        <a:xfrm>
          <a:off x="3210424" y="2011601"/>
          <a:ext cx="2458624" cy="2458624"/>
        </a:xfrm>
        <a:prstGeom prst="gear9">
          <a:avLst/>
        </a:prstGeom>
        <a:solidFill>
          <a:srgbClr val="C0392B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C0392B"/>
            </a:solidFill>
            <a:latin typeface="Calibri"/>
            <a:ea typeface="+mn-ea"/>
            <a:cs typeface="+mn-cs"/>
          </a:endParaRPr>
        </a:p>
      </dsp:txBody>
      <dsp:txXfrm>
        <a:off x="3704717" y="2587522"/>
        <a:ext cx="1470038" cy="1263783"/>
      </dsp:txXfrm>
    </dsp:sp>
    <dsp:sp modelId="{63F2F425-4921-420C-A1A0-121C513A27E9}">
      <dsp:nvSpPr>
        <dsp:cNvPr id="0" name=""/>
        <dsp:cNvSpPr/>
      </dsp:nvSpPr>
      <dsp:spPr>
        <a:xfrm>
          <a:off x="1779952" y="1430472"/>
          <a:ext cx="1788090" cy="1788090"/>
        </a:xfrm>
        <a:prstGeom prst="gear6">
          <a:avLst/>
        </a:prstGeom>
        <a:solidFill>
          <a:srgbClr val="F39C1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30109" y="1883350"/>
        <a:ext cx="887776" cy="882334"/>
      </dsp:txXfrm>
    </dsp:sp>
    <dsp:sp modelId="{5D909D5B-A7BC-488C-85B2-335A7B4F0543}">
      <dsp:nvSpPr>
        <dsp:cNvPr id="0" name=""/>
        <dsp:cNvSpPr/>
      </dsp:nvSpPr>
      <dsp:spPr>
        <a:xfrm rot="20700000">
          <a:off x="2781465" y="196872"/>
          <a:ext cx="1751963" cy="1751963"/>
        </a:xfrm>
        <a:prstGeom prst="gear6">
          <a:avLst/>
        </a:prstGeom>
        <a:solidFill>
          <a:srgbClr val="16A08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20700000">
        <a:off x="3413308" y="830212"/>
        <a:ext cx="488277" cy="485283"/>
      </dsp:txXfrm>
    </dsp:sp>
    <dsp:sp modelId="{F807C2FE-2F33-4DE3-9FAA-42D049545FCE}">
      <dsp:nvSpPr>
        <dsp:cNvPr id="0" name=""/>
        <dsp:cNvSpPr/>
      </dsp:nvSpPr>
      <dsp:spPr>
        <a:xfrm>
          <a:off x="3024409" y="1638871"/>
          <a:ext cx="3147039" cy="3147039"/>
        </a:xfrm>
        <a:prstGeom prst="circularArrow">
          <a:avLst>
            <a:gd name="adj1" fmla="val 4687"/>
            <a:gd name="adj2" fmla="val 299029"/>
            <a:gd name="adj3" fmla="val 2527544"/>
            <a:gd name="adj4" fmla="val 15836980"/>
            <a:gd name="adj5" fmla="val 5469"/>
          </a:avLst>
        </a:prstGeom>
        <a:solidFill>
          <a:srgbClr val="2980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B5C5-8938-4DDC-9509-48D6CDE287C1}">
      <dsp:nvSpPr>
        <dsp:cNvPr id="0" name=""/>
        <dsp:cNvSpPr/>
      </dsp:nvSpPr>
      <dsp:spPr>
        <a:xfrm>
          <a:off x="1463284" y="1033651"/>
          <a:ext cx="2286520" cy="22865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2980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6108D-F6CE-4F4C-9330-FCFA34F2F5D6}">
      <dsp:nvSpPr>
        <dsp:cNvPr id="0" name=""/>
        <dsp:cNvSpPr/>
      </dsp:nvSpPr>
      <dsp:spPr>
        <a:xfrm>
          <a:off x="2376218" y="-188057"/>
          <a:ext cx="2465329" cy="24653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2980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754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50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9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89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367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727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459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920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821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257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694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31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526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104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460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70578-89CF-4274-B74F-64B7C2B1B4AD}" type="datetimeFigureOut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204732-944E-4194-8229-5C95372695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291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1395815" y="484378"/>
            <a:ext cx="9521825" cy="1366837"/>
            <a:chOff x="726828" y="313609"/>
            <a:chExt cx="9521547" cy="1365968"/>
          </a:xfrm>
        </p:grpSpPr>
        <p:pic>
          <p:nvPicPr>
            <p:cNvPr id="3" name="Picture 15" descr="MINEDU Destituye a docente por actos de violación sexual a un menor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6" t="32254" r="16158" b="34731"/>
            <a:stretch>
              <a:fillRect/>
            </a:stretch>
          </p:blipFill>
          <p:spPr bwMode="auto">
            <a:xfrm>
              <a:off x="726828" y="313609"/>
              <a:ext cx="5442857" cy="1365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7" descr="http://web.ugeltacna.gob.pe/resources/image/comunicados/siagie.jpg_file_152178037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1" t="31398" r="5945" b="28246"/>
            <a:stretch>
              <a:fillRect/>
            </a:stretch>
          </p:blipFill>
          <p:spPr bwMode="auto">
            <a:xfrm>
              <a:off x="6169685" y="383996"/>
              <a:ext cx="3231944" cy="97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1" descr="No hay ninguna descripción de la foto disponible.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t="3342" r="9592" b="-1"/>
            <a:stretch/>
          </p:blipFill>
          <p:spPr bwMode="auto">
            <a:xfrm>
              <a:off x="9401629" y="313609"/>
              <a:ext cx="846746" cy="111323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9CC65A60-A102-428E-BB4C-06B648C5878A}"/>
              </a:ext>
            </a:extLst>
          </p:cNvPr>
          <p:cNvSpPr txBox="1">
            <a:spLocks/>
          </p:cNvSpPr>
          <p:nvPr/>
        </p:nvSpPr>
        <p:spPr>
          <a:xfrm>
            <a:off x="600501" y="2773328"/>
            <a:ext cx="10810330" cy="9221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0E6534"/>
                </a:solidFill>
                <a:latin typeface="Franklin Gothic Book" panose="020B0503020102020204" pitchFamily="34" charset="0"/>
                <a:ea typeface="+mn-ea"/>
                <a:cs typeface="Microsoft Sans Serif" panose="020B0604020202020204" pitchFamily="34" charset="0"/>
              </a:rPr>
              <a:t>MÓDULO DE MATERIALES - SIAGIE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CC65A60-A102-428E-BB4C-06B648C5878A}"/>
              </a:ext>
            </a:extLst>
          </p:cNvPr>
          <p:cNvSpPr txBox="1">
            <a:spLocks/>
          </p:cNvSpPr>
          <p:nvPr/>
        </p:nvSpPr>
        <p:spPr>
          <a:xfrm>
            <a:off x="2146276" y="3948337"/>
            <a:ext cx="9144000" cy="81852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0E6534"/>
                </a:solidFill>
                <a:latin typeface="Franklin Gothic Book" panose="020B0503020102020204" pitchFamily="34" charset="0"/>
                <a:ea typeface="+mn-ea"/>
                <a:cs typeface="Microsoft Sans Serif" panose="020B0604020202020204" pitchFamily="34" charset="0"/>
              </a:rPr>
              <a:t>Área de Gestión Institucional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CC65A60-A102-428E-BB4C-06B648C5878A}"/>
              </a:ext>
            </a:extLst>
          </p:cNvPr>
          <p:cNvSpPr txBox="1">
            <a:spLocks/>
          </p:cNvSpPr>
          <p:nvPr/>
        </p:nvSpPr>
        <p:spPr>
          <a:xfrm>
            <a:off x="260610" y="5871370"/>
            <a:ext cx="5280381" cy="88427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0E6534"/>
                </a:solidFill>
                <a:latin typeface="Franklin Gothic Book" panose="020B0503020102020204" pitchFamily="34" charset="0"/>
                <a:ea typeface="+mn-ea"/>
                <a:cs typeface="Microsoft Sans Serif" panose="020B0604020202020204" pitchFamily="34" charset="0"/>
              </a:rPr>
              <a:t>Beatriz Quispe </a:t>
            </a:r>
            <a:r>
              <a:rPr lang="es-ES" sz="2000" b="1" dirty="0" err="1">
                <a:solidFill>
                  <a:srgbClr val="0E6534"/>
                </a:solidFill>
                <a:latin typeface="Franklin Gothic Book" panose="020B0503020102020204" pitchFamily="34" charset="0"/>
                <a:ea typeface="+mn-ea"/>
                <a:cs typeface="Microsoft Sans Serif" panose="020B0604020202020204" pitchFamily="34" charset="0"/>
              </a:rPr>
              <a:t>Diaz</a:t>
            </a:r>
            <a:r>
              <a:rPr lang="es-ES" sz="2000" b="1" dirty="0">
                <a:solidFill>
                  <a:srgbClr val="0E6534"/>
                </a:solidFill>
                <a:latin typeface="Franklin Gothic Book" panose="020B0503020102020204" pitchFamily="34" charset="0"/>
                <a:ea typeface="+mn-ea"/>
                <a:cs typeface="Microsoft Sans Serif" panose="020B0604020202020204" pitchFamily="34" charset="0"/>
              </a:rPr>
              <a:t>-Responsable de SIAGIE</a:t>
            </a:r>
          </a:p>
        </p:txBody>
      </p:sp>
    </p:spTree>
    <p:extLst>
      <p:ext uri="{BB962C8B-B14F-4D97-AF65-F5344CB8AC3E}">
        <p14:creationId xmlns:p14="http://schemas.microsoft.com/office/powerpoint/2010/main" val="100166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CFE568A-2CD0-4614-AF58-0AD88DFB779B}"/>
              </a:ext>
            </a:extLst>
          </p:cNvPr>
          <p:cNvSpPr/>
          <p:nvPr/>
        </p:nvSpPr>
        <p:spPr>
          <a:xfrm>
            <a:off x="677333" y="276705"/>
            <a:ext cx="10008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1. ROL DE DIRECTOR </a:t>
            </a:r>
            <a:r>
              <a:rPr lang="es-PE" b="1" i="1" u="sng" dirty="0"/>
              <a:t>(Usuario Director) </a:t>
            </a:r>
            <a:r>
              <a:rPr lang="es-PE" dirty="0"/>
              <a:t>El  Sistema  muestra  los  apellidos  y  nombres  del  director,  el  rol  que  cumple  en  la institución educativa y la opción “Recepción y asignación por sección</a:t>
            </a:r>
            <a:r>
              <a:rPr lang="en-US" dirty="0"/>
              <a:t>”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A3653F2-C72F-426A-AECC-24CFD7D46029}"/>
              </a:ext>
            </a:extLst>
          </p:cNvPr>
          <p:cNvSpPr/>
          <p:nvPr/>
        </p:nvSpPr>
        <p:spPr>
          <a:xfrm>
            <a:off x="9326487" y="1808094"/>
            <a:ext cx="2656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Al  ingresar  a  la  opción  “Recepción  y  asignación  por  sección”,  el  sistema  muestra  las siguientes opciones: </a:t>
            </a:r>
          </a:p>
          <a:p>
            <a:pPr marL="342900" indent="-342900">
              <a:buAutoNum type="alphaUcParenBoth"/>
            </a:pPr>
            <a:r>
              <a:rPr lang="es-PE" dirty="0"/>
              <a:t>Recepción</a:t>
            </a:r>
          </a:p>
          <a:p>
            <a:pPr marL="342900" indent="-342900">
              <a:buAutoNum type="alphaUcParenBoth"/>
            </a:pPr>
            <a:r>
              <a:rPr lang="es-PE" dirty="0"/>
              <a:t>Asignar al tutor</a:t>
            </a:r>
          </a:p>
          <a:p>
            <a:pPr marL="342900" indent="-342900">
              <a:buAutoNum type="alphaUcParenBoth"/>
            </a:pPr>
            <a:r>
              <a:rPr lang="es-PE" dirty="0"/>
              <a:t> Asignar al docente</a:t>
            </a:r>
          </a:p>
          <a:p>
            <a:pPr marL="342900" indent="-342900">
              <a:buAutoNum type="alphaUcParenBoth"/>
            </a:pPr>
            <a:r>
              <a:rPr lang="es-PE" dirty="0"/>
              <a:t>Material de aula/sección</a:t>
            </a:r>
          </a:p>
          <a:p>
            <a:pPr marL="342900" indent="-342900">
              <a:buAutoNum type="alphaUcParenBoth"/>
            </a:pPr>
            <a:r>
              <a:rPr lang="es-PE" dirty="0"/>
              <a:t>Material IE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EF54BD9-9D2E-48D8-A2FF-AF4B9C197778}"/>
              </a:ext>
            </a:extLst>
          </p:cNvPr>
          <p:cNvGrpSpPr/>
          <p:nvPr/>
        </p:nvGrpSpPr>
        <p:grpSpPr>
          <a:xfrm>
            <a:off x="752470" y="1659095"/>
            <a:ext cx="8208936" cy="4558062"/>
            <a:chOff x="1333657" y="1728837"/>
            <a:chExt cx="8208936" cy="4558062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18C6DFC-902F-4730-A257-A875D71E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657" y="1728837"/>
              <a:ext cx="8208936" cy="4558062"/>
            </a:xfrm>
            <a:prstGeom prst="rect">
              <a:avLst/>
            </a:prstGeom>
          </p:spPr>
        </p:pic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F2D32B3-8FB3-4E02-B90B-B476AB412CE2}"/>
                </a:ext>
              </a:extLst>
            </p:cNvPr>
            <p:cNvSpPr/>
            <p:nvPr/>
          </p:nvSpPr>
          <p:spPr>
            <a:xfrm>
              <a:off x="2774468" y="3100634"/>
              <a:ext cx="269169" cy="32836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6C1971B4-48BD-4906-9201-4E4B99F7D637}"/>
                </a:ext>
              </a:extLst>
            </p:cNvPr>
            <p:cNvSpPr/>
            <p:nvPr/>
          </p:nvSpPr>
          <p:spPr>
            <a:xfrm>
              <a:off x="5988048" y="3187888"/>
              <a:ext cx="269169" cy="32836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72FA6EF-4A75-4D71-B78D-6C549CA67ABF}"/>
                </a:ext>
              </a:extLst>
            </p:cNvPr>
            <p:cNvSpPr/>
            <p:nvPr/>
          </p:nvSpPr>
          <p:spPr>
            <a:xfrm>
              <a:off x="5168956" y="3133040"/>
              <a:ext cx="269169" cy="32836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E34A1AE-A575-41EE-ACF5-813BC4DF0F7D}"/>
                </a:ext>
              </a:extLst>
            </p:cNvPr>
            <p:cNvSpPr/>
            <p:nvPr/>
          </p:nvSpPr>
          <p:spPr>
            <a:xfrm>
              <a:off x="4215279" y="3133040"/>
              <a:ext cx="269169" cy="32836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0ECD716-D1ED-4BAC-9835-C98AFCEE9F55}"/>
                </a:ext>
              </a:extLst>
            </p:cNvPr>
            <p:cNvSpPr/>
            <p:nvPr/>
          </p:nvSpPr>
          <p:spPr>
            <a:xfrm>
              <a:off x="3510638" y="3133040"/>
              <a:ext cx="269169" cy="32836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86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391550" y="78070"/>
            <a:ext cx="9762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A.  La recepción Permite validar en el sistema la cantidad de material recibido por cada PECOSA.  Para  verificar  los  materiales  educativos  asignados  a  la  institución  educativa seleccione 1. </a:t>
            </a:r>
            <a:r>
              <a:rPr lang="es-PE" dirty="0" err="1"/>
              <a:t>Recepcion</a:t>
            </a:r>
            <a:r>
              <a:rPr lang="es-PE" dirty="0"/>
              <a:t> 2.el número de PECOSA,3.GRADO y 4. clic en el botón “Buscar”.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24234" y="5663862"/>
            <a:ext cx="10362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Como  resultado  de  la  búsqueda  el  sistema  muestra  la  relación  de  materiales educativos asignados por grado, en el cual deberá marcar 5. si o no según sea el caso </a:t>
            </a:r>
            <a:r>
              <a:rPr lang="es-MX" dirty="0"/>
              <a:t>en caso de poner no registre el () detalle </a:t>
            </a:r>
            <a:r>
              <a:rPr lang="es-ES" dirty="0"/>
              <a:t> y 6. ingrese fecha de recepción y de clic en el botón 7. “Grabar”</a:t>
            </a:r>
            <a:endParaRPr lang="es-PE" dirty="0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B798C80-3153-420A-BB59-53B2564BF0D4}"/>
              </a:ext>
            </a:extLst>
          </p:cNvPr>
          <p:cNvGrpSpPr/>
          <p:nvPr/>
        </p:nvGrpSpPr>
        <p:grpSpPr>
          <a:xfrm>
            <a:off x="929897" y="1479391"/>
            <a:ext cx="7477647" cy="3983478"/>
            <a:chOff x="813660" y="1536931"/>
            <a:chExt cx="7477647" cy="3983478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41F46C5-F381-4992-B200-0F06F65F0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660" y="1536931"/>
              <a:ext cx="7198963" cy="3983478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18FF7BE-93DD-4F82-A89B-DDB6C37840FC}"/>
                </a:ext>
              </a:extLst>
            </p:cNvPr>
            <p:cNvSpPr/>
            <p:nvPr/>
          </p:nvSpPr>
          <p:spPr>
            <a:xfrm>
              <a:off x="1881034" y="2312392"/>
              <a:ext cx="665854" cy="1923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D0DEBEBD-4F60-461B-91F7-6215B2708C60}"/>
                </a:ext>
              </a:extLst>
            </p:cNvPr>
            <p:cNvSpPr/>
            <p:nvPr/>
          </p:nvSpPr>
          <p:spPr>
            <a:xfrm>
              <a:off x="1971441" y="2944094"/>
              <a:ext cx="1329698" cy="1923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13E9B82-6F28-47D7-8258-4BD3CD41C0AC}"/>
                </a:ext>
              </a:extLst>
            </p:cNvPr>
            <p:cNvSpPr/>
            <p:nvPr/>
          </p:nvSpPr>
          <p:spPr>
            <a:xfrm>
              <a:off x="3521270" y="2942071"/>
              <a:ext cx="1329697" cy="1923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88B34A0-D328-4FBC-B392-AE0D86E2A239}"/>
                </a:ext>
              </a:extLst>
            </p:cNvPr>
            <p:cNvSpPr/>
            <p:nvPr/>
          </p:nvSpPr>
          <p:spPr>
            <a:xfrm>
              <a:off x="6473699" y="2942071"/>
              <a:ext cx="461793" cy="1265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127DAE3A-2381-4F4E-9F1D-83CD7CF6179F}"/>
                </a:ext>
              </a:extLst>
            </p:cNvPr>
            <p:cNvSpPr/>
            <p:nvPr/>
          </p:nvSpPr>
          <p:spPr>
            <a:xfrm>
              <a:off x="4464802" y="3594412"/>
              <a:ext cx="564398" cy="1062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071BAF3F-4C10-43D5-9760-6FAF00055045}"/>
                </a:ext>
              </a:extLst>
            </p:cNvPr>
            <p:cNvSpPr/>
            <p:nvPr/>
          </p:nvSpPr>
          <p:spPr>
            <a:xfrm>
              <a:off x="7220917" y="4125827"/>
              <a:ext cx="729714" cy="1517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B7A07A1B-812E-40D0-BBF3-1CC1F5AB8739}"/>
                </a:ext>
              </a:extLst>
            </p:cNvPr>
            <p:cNvSpPr/>
            <p:nvPr/>
          </p:nvSpPr>
          <p:spPr>
            <a:xfrm>
              <a:off x="1982490" y="4874217"/>
              <a:ext cx="1318650" cy="2479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259F6E5-B28D-41C5-A4EB-E5DC1E0E910E}"/>
                </a:ext>
              </a:extLst>
            </p:cNvPr>
            <p:cNvSpPr/>
            <p:nvPr/>
          </p:nvSpPr>
          <p:spPr>
            <a:xfrm>
              <a:off x="1971441" y="2552860"/>
              <a:ext cx="415298" cy="186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32A16D5-424C-4439-AF84-6B486D6C4B8D}"/>
                </a:ext>
              </a:extLst>
            </p:cNvPr>
            <p:cNvSpPr/>
            <p:nvPr/>
          </p:nvSpPr>
          <p:spPr>
            <a:xfrm>
              <a:off x="1751281" y="1996399"/>
              <a:ext cx="378320" cy="323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6CFCD319-FD97-4033-83D5-C5316A6CC8DB}"/>
                </a:ext>
              </a:extLst>
            </p:cNvPr>
            <p:cNvSpPr/>
            <p:nvPr/>
          </p:nvSpPr>
          <p:spPr>
            <a:xfrm>
              <a:off x="1571880" y="2790980"/>
              <a:ext cx="378320" cy="323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AFF9BFAA-20C1-4F7C-AC6F-B868355BA0CD}"/>
                </a:ext>
              </a:extLst>
            </p:cNvPr>
            <p:cNvSpPr/>
            <p:nvPr/>
          </p:nvSpPr>
          <p:spPr>
            <a:xfrm>
              <a:off x="4458920" y="2646020"/>
              <a:ext cx="378320" cy="323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68B0448F-58AE-41D4-8781-A2F2FAEA1EAA}"/>
                </a:ext>
              </a:extLst>
            </p:cNvPr>
            <p:cNvSpPr/>
            <p:nvPr/>
          </p:nvSpPr>
          <p:spPr>
            <a:xfrm>
              <a:off x="6123121" y="2681863"/>
              <a:ext cx="378320" cy="323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58C85BC3-1BA7-473F-9E5D-BA7A078DA99F}"/>
                </a:ext>
              </a:extLst>
            </p:cNvPr>
            <p:cNvSpPr/>
            <p:nvPr/>
          </p:nvSpPr>
          <p:spPr>
            <a:xfrm>
              <a:off x="4186118" y="3289207"/>
              <a:ext cx="378320" cy="323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9C334160-D62A-43C1-AFE9-CA6C22EE48C7}"/>
                </a:ext>
              </a:extLst>
            </p:cNvPr>
            <p:cNvSpPr/>
            <p:nvPr/>
          </p:nvSpPr>
          <p:spPr>
            <a:xfrm>
              <a:off x="7865199" y="3820622"/>
              <a:ext cx="426108" cy="30520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()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85F25B8-6E14-470C-921A-C3B89893DDD3}"/>
                </a:ext>
              </a:extLst>
            </p:cNvPr>
            <p:cNvSpPr/>
            <p:nvPr/>
          </p:nvSpPr>
          <p:spPr>
            <a:xfrm>
              <a:off x="1628803" y="4640739"/>
              <a:ext cx="378320" cy="323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DCF94690-AE81-4A61-8DCF-5E9794A58616}"/>
                </a:ext>
              </a:extLst>
            </p:cNvPr>
            <p:cNvSpPr/>
            <p:nvPr/>
          </p:nvSpPr>
          <p:spPr>
            <a:xfrm>
              <a:off x="1593121" y="2394912"/>
              <a:ext cx="378320" cy="323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01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61648" y="892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Luego de grabar el sistema muestra el siguiente mensaje: “Proceso exitoso registros guardados”. De clic en el botón “Aceptar”.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175C64F-0821-4C77-998E-20384729571E}"/>
              </a:ext>
            </a:extLst>
          </p:cNvPr>
          <p:cNvGrpSpPr/>
          <p:nvPr/>
        </p:nvGrpSpPr>
        <p:grpSpPr>
          <a:xfrm>
            <a:off x="3263126" y="2659810"/>
            <a:ext cx="4809654" cy="2904082"/>
            <a:chOff x="3835021" y="2729552"/>
            <a:chExt cx="4809654" cy="290408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31602" t="31152" r="31314" b="29021"/>
            <a:stretch/>
          </p:blipFill>
          <p:spPr>
            <a:xfrm>
              <a:off x="3835021" y="2729552"/>
              <a:ext cx="4809654" cy="2904082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AAF24AF-C352-49B7-A0D0-FEE13D5B3282}"/>
                </a:ext>
              </a:extLst>
            </p:cNvPr>
            <p:cNvSpPr/>
            <p:nvPr/>
          </p:nvSpPr>
          <p:spPr>
            <a:xfrm>
              <a:off x="5616594" y="5122038"/>
              <a:ext cx="1193370" cy="4186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346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0185" y="155896"/>
            <a:ext cx="8937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Reporte de material Esta opción permite descargar el reporte del material </a:t>
            </a:r>
            <a:r>
              <a:rPr lang="es-PE" dirty="0" err="1"/>
              <a:t>recepcionado</a:t>
            </a:r>
            <a:r>
              <a:rPr lang="es-PE" dirty="0"/>
              <a:t>, de clic en el botón “Reporte”.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910688" y="5940967"/>
            <a:ext cx="724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El sistema descarga en formato Excel la relación de material educativo </a:t>
            </a:r>
            <a:r>
              <a:rPr lang="es-PE" dirty="0" err="1"/>
              <a:t>recepcionado</a:t>
            </a:r>
            <a:endParaRPr lang="es-PE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569585A-A670-4131-BC2D-9F5BE417E3C6}"/>
              </a:ext>
            </a:extLst>
          </p:cNvPr>
          <p:cNvGrpSpPr/>
          <p:nvPr/>
        </p:nvGrpSpPr>
        <p:grpSpPr>
          <a:xfrm>
            <a:off x="383024" y="1044372"/>
            <a:ext cx="8774624" cy="4896595"/>
            <a:chOff x="658678" y="980702"/>
            <a:chExt cx="8774624" cy="489659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9424CC8-21CE-42B2-A0CC-9F055A66D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678" y="980702"/>
              <a:ext cx="8774624" cy="4896595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DB03D5A-90F5-4E5E-959C-19E47C2922AA}"/>
                </a:ext>
              </a:extLst>
            </p:cNvPr>
            <p:cNvSpPr/>
            <p:nvPr/>
          </p:nvSpPr>
          <p:spPr>
            <a:xfrm>
              <a:off x="2591373" y="3254644"/>
              <a:ext cx="516037" cy="1743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53BE144-08C6-4F89-8029-649248E3063A}"/>
                </a:ext>
              </a:extLst>
            </p:cNvPr>
            <p:cNvSpPr/>
            <p:nvPr/>
          </p:nvSpPr>
          <p:spPr>
            <a:xfrm>
              <a:off x="2213053" y="3061057"/>
              <a:ext cx="378320" cy="323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37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463525" y="250665"/>
            <a:ext cx="10454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u="sng" dirty="0"/>
              <a:t>B. Asignar al tutor </a:t>
            </a:r>
            <a:r>
              <a:rPr lang="es-PE" dirty="0"/>
              <a:t>Para asignar material educativo a los estudiantes matriculados en una sección de la institución educativa seleccione 1. asignar al tutor, 2. GRADO, 3. SECCIÓN y 4. de clic en el botón “Buscar”. Finalmente asigne el material por sección de acuerdo a la matricula.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5BDAC2A-E97D-4273-9625-EFEA36E33983}"/>
              </a:ext>
            </a:extLst>
          </p:cNvPr>
          <p:cNvSpPr/>
          <p:nvPr/>
        </p:nvSpPr>
        <p:spPr>
          <a:xfrm>
            <a:off x="3107697" y="3336224"/>
            <a:ext cx="728134" cy="243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BE7E024-9E33-44C2-A845-6A37DC405A35}"/>
              </a:ext>
            </a:extLst>
          </p:cNvPr>
          <p:cNvGrpSpPr/>
          <p:nvPr/>
        </p:nvGrpSpPr>
        <p:grpSpPr>
          <a:xfrm>
            <a:off x="619933" y="1584256"/>
            <a:ext cx="8573146" cy="4668053"/>
            <a:chOff x="1061634" y="1452520"/>
            <a:chExt cx="8573146" cy="466805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1DF24AB-322D-432F-852B-E9FA80F1E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1634" y="1452520"/>
              <a:ext cx="8573146" cy="4668053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4651576-750E-4062-88AE-D329FA65C34F}"/>
                </a:ext>
              </a:extLst>
            </p:cNvPr>
            <p:cNvSpPr/>
            <p:nvPr/>
          </p:nvSpPr>
          <p:spPr>
            <a:xfrm>
              <a:off x="5972159" y="4080142"/>
              <a:ext cx="490634" cy="1586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D066362-AE74-4921-8A97-71FB035EC589}"/>
                </a:ext>
              </a:extLst>
            </p:cNvPr>
            <p:cNvSpPr/>
            <p:nvPr/>
          </p:nvSpPr>
          <p:spPr>
            <a:xfrm>
              <a:off x="2513882" y="4082726"/>
              <a:ext cx="1600918" cy="2438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0930B09-7BBE-4795-A84D-35CD9CF9C714}"/>
                </a:ext>
              </a:extLst>
            </p:cNvPr>
            <p:cNvSpPr/>
            <p:nvPr/>
          </p:nvSpPr>
          <p:spPr>
            <a:xfrm>
              <a:off x="4254858" y="4082726"/>
              <a:ext cx="1600918" cy="2438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B7B5C37-2F54-4B63-9CA9-6C1A5988902B}"/>
                </a:ext>
              </a:extLst>
            </p:cNvPr>
            <p:cNvSpPr/>
            <p:nvPr/>
          </p:nvSpPr>
          <p:spPr>
            <a:xfrm>
              <a:off x="6336226" y="3766172"/>
              <a:ext cx="385331" cy="35086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F6A63F53-1212-49AE-BF3E-156D98D4039F}"/>
                </a:ext>
              </a:extLst>
            </p:cNvPr>
            <p:cNvSpPr/>
            <p:nvPr/>
          </p:nvSpPr>
          <p:spPr>
            <a:xfrm>
              <a:off x="4053010" y="3751042"/>
              <a:ext cx="385331" cy="31689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0131463-F032-418A-955F-BC9D63E17130}"/>
                </a:ext>
              </a:extLst>
            </p:cNvPr>
            <p:cNvSpPr/>
            <p:nvPr/>
          </p:nvSpPr>
          <p:spPr>
            <a:xfrm>
              <a:off x="2958572" y="3023881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A8F0A54E-A6AE-4CD0-A40B-8666335FD18E}"/>
                </a:ext>
              </a:extLst>
            </p:cNvPr>
            <p:cNvSpPr/>
            <p:nvPr/>
          </p:nvSpPr>
          <p:spPr>
            <a:xfrm>
              <a:off x="2204833" y="3785016"/>
              <a:ext cx="385331" cy="31689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42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6288" y="138297"/>
            <a:ext cx="7942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1. Asigne el material por sección de acuerdo a la matricula, 2. Registre fecha de asignación y 3. de clic en el botón “Grabar”.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00A1453-94C3-4C4C-8728-9F2E3EF13147}"/>
              </a:ext>
            </a:extLst>
          </p:cNvPr>
          <p:cNvGrpSpPr/>
          <p:nvPr/>
        </p:nvGrpSpPr>
        <p:grpSpPr>
          <a:xfrm>
            <a:off x="823991" y="1418093"/>
            <a:ext cx="8865032" cy="4949365"/>
            <a:chOff x="823991" y="1418093"/>
            <a:chExt cx="8865032" cy="494936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7C38F66-37DD-4333-A9CB-529873E12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991" y="1418093"/>
              <a:ext cx="8865032" cy="4949365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330BC87-38E4-46BD-A043-DB1815A4FD1F}"/>
                </a:ext>
              </a:extLst>
            </p:cNvPr>
            <p:cNvSpPr/>
            <p:nvPr/>
          </p:nvSpPr>
          <p:spPr>
            <a:xfrm>
              <a:off x="7510219" y="3265651"/>
              <a:ext cx="874364" cy="24997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91A94BB-5425-4681-8D49-CED4F0193F9C}"/>
                </a:ext>
              </a:extLst>
            </p:cNvPr>
            <p:cNvSpPr/>
            <p:nvPr/>
          </p:nvSpPr>
          <p:spPr>
            <a:xfrm>
              <a:off x="2195739" y="2197099"/>
              <a:ext cx="490634" cy="1586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81523C7-411B-4968-B79E-898FA15304ED}"/>
                </a:ext>
              </a:extLst>
            </p:cNvPr>
            <p:cNvSpPr/>
            <p:nvPr/>
          </p:nvSpPr>
          <p:spPr>
            <a:xfrm>
              <a:off x="2195739" y="6123336"/>
              <a:ext cx="1686585" cy="2441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C689A830-B5B3-4B19-BCF3-823729EBADF9}"/>
                </a:ext>
              </a:extLst>
            </p:cNvPr>
            <p:cNvSpPr/>
            <p:nvPr/>
          </p:nvSpPr>
          <p:spPr>
            <a:xfrm>
              <a:off x="1907270" y="5875682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8540A697-CD57-4FB8-90A0-51A7B1C2A082}"/>
                </a:ext>
              </a:extLst>
            </p:cNvPr>
            <p:cNvSpPr/>
            <p:nvPr/>
          </p:nvSpPr>
          <p:spPr>
            <a:xfrm>
              <a:off x="7233522" y="2992129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01E2DC2-1C07-42AE-B441-57DBCEFE0433}"/>
                </a:ext>
              </a:extLst>
            </p:cNvPr>
            <p:cNvSpPr/>
            <p:nvPr/>
          </p:nvSpPr>
          <p:spPr>
            <a:xfrm>
              <a:off x="1907271" y="2276421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68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61648" y="892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Luego de grabar el sistema muestra el siguiente mensaje: “Proceso exitoso registros guardados”. De clic en el botón “Aceptar”.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B9AA80-8FE8-4490-857D-6819A2509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02" t="31152" r="31314" b="28808"/>
          <a:stretch/>
        </p:blipFill>
        <p:spPr>
          <a:xfrm>
            <a:off x="3635086" y="2342095"/>
            <a:ext cx="4809654" cy="29195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8D06B1-D77B-4AC6-8E67-D3F4230A087F}"/>
              </a:ext>
            </a:extLst>
          </p:cNvPr>
          <p:cNvSpPr/>
          <p:nvPr/>
        </p:nvSpPr>
        <p:spPr>
          <a:xfrm>
            <a:off x="5394036" y="4734580"/>
            <a:ext cx="1239240" cy="41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57530" y="240972"/>
            <a:ext cx="8304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C</a:t>
            </a:r>
            <a:r>
              <a:rPr lang="es-PE" u="sng" dirty="0"/>
              <a:t>. Asignar a docente </a:t>
            </a:r>
            <a:r>
              <a:rPr lang="es-PE" dirty="0"/>
              <a:t>Para asignar el material educativo al profesor, seleccione1. Asignar a docente, 2. GRADO y de clic en el botón 3. “Buscar”.</a:t>
            </a:r>
          </a:p>
          <a:p>
            <a:r>
              <a:rPr lang="es-PE" dirty="0"/>
              <a:t>El sistema muestra el resultado de la búsqueda y 4. clic en el icono 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F45DC17-E8FE-4B49-B5C6-EF80E27A7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020" y="806872"/>
            <a:ext cx="523875" cy="400050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C094DC11-E841-46D3-B933-C853C7CC3984}"/>
              </a:ext>
            </a:extLst>
          </p:cNvPr>
          <p:cNvGrpSpPr/>
          <p:nvPr/>
        </p:nvGrpSpPr>
        <p:grpSpPr>
          <a:xfrm>
            <a:off x="720491" y="1456674"/>
            <a:ext cx="8417148" cy="4594454"/>
            <a:chOff x="945216" y="1500279"/>
            <a:chExt cx="8417148" cy="4594454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A1F8812E-1E30-45A2-AE31-501090C701A0}"/>
                </a:ext>
              </a:extLst>
            </p:cNvPr>
            <p:cNvGrpSpPr/>
            <p:nvPr/>
          </p:nvGrpSpPr>
          <p:grpSpPr>
            <a:xfrm>
              <a:off x="945216" y="1500279"/>
              <a:ext cx="8417148" cy="4594454"/>
              <a:chOff x="949773" y="1500279"/>
              <a:chExt cx="8417148" cy="4594454"/>
            </a:xfrm>
          </p:grpSpPr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97B481C5-ECE5-45AE-83F9-08D24C6A3B47}"/>
                  </a:ext>
                </a:extLst>
              </p:cNvPr>
              <p:cNvGrpSpPr/>
              <p:nvPr/>
            </p:nvGrpSpPr>
            <p:grpSpPr>
              <a:xfrm>
                <a:off x="949773" y="1500279"/>
                <a:ext cx="8417148" cy="4594454"/>
                <a:chOff x="945216" y="1844299"/>
                <a:chExt cx="8417148" cy="4594454"/>
              </a:xfrm>
            </p:grpSpPr>
            <p:pic>
              <p:nvPicPr>
                <p:cNvPr id="3" name="Imagen 2">
                  <a:extLst>
                    <a:ext uri="{FF2B5EF4-FFF2-40B4-BE49-F238E27FC236}">
                      <a16:creationId xmlns:a16="http://schemas.microsoft.com/office/drawing/2014/main" id="{36B5C0A7-20BF-471D-8051-FDBA3EA386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5216" y="1844299"/>
                  <a:ext cx="8417148" cy="4594454"/>
                </a:xfrm>
                <a:prstGeom prst="rect">
                  <a:avLst/>
                </a:prstGeom>
              </p:spPr>
            </p:pic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id="{48A3917B-FAAE-42F7-B1AC-19EAF4C1E730}"/>
                    </a:ext>
                  </a:extLst>
                </p:cNvPr>
                <p:cNvSpPr/>
                <p:nvPr/>
              </p:nvSpPr>
              <p:spPr>
                <a:xfrm>
                  <a:off x="3683577" y="3429000"/>
                  <a:ext cx="795433" cy="23634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B5C7CA7D-4F21-4E4E-985A-6EEDE7A38AA2}"/>
                    </a:ext>
                  </a:extLst>
                </p:cNvPr>
                <p:cNvSpPr/>
                <p:nvPr/>
              </p:nvSpPr>
              <p:spPr>
                <a:xfrm>
                  <a:off x="2243598" y="4180665"/>
                  <a:ext cx="1686585" cy="24412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F345EE42-ED22-4A34-80BA-399634A4F620}"/>
                    </a:ext>
                  </a:extLst>
                </p:cNvPr>
                <p:cNvSpPr/>
                <p:nvPr/>
              </p:nvSpPr>
              <p:spPr>
                <a:xfrm>
                  <a:off x="4016791" y="4180665"/>
                  <a:ext cx="462220" cy="16468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A321F25A-B8A8-4CB9-9C50-D89F317B196F}"/>
                  </a:ext>
                </a:extLst>
              </p:cNvPr>
              <p:cNvSpPr/>
              <p:nvPr/>
            </p:nvSpPr>
            <p:spPr>
              <a:xfrm>
                <a:off x="8251020" y="4676502"/>
                <a:ext cx="462220" cy="1924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82FD8D0-4111-4A99-8D3F-C384F6C5DC9A}"/>
                </a:ext>
              </a:extLst>
            </p:cNvPr>
            <p:cNvSpPr/>
            <p:nvPr/>
          </p:nvSpPr>
          <p:spPr>
            <a:xfrm>
              <a:off x="3353779" y="2868202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64D35689-DF83-4A35-A4C2-D326CD461C0C}"/>
                </a:ext>
              </a:extLst>
            </p:cNvPr>
            <p:cNvSpPr/>
            <p:nvPr/>
          </p:nvSpPr>
          <p:spPr>
            <a:xfrm>
              <a:off x="1886115" y="3634018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2EB05CBB-F309-47F6-9409-C9200D615564}"/>
                </a:ext>
              </a:extLst>
            </p:cNvPr>
            <p:cNvSpPr/>
            <p:nvPr/>
          </p:nvSpPr>
          <p:spPr>
            <a:xfrm>
              <a:off x="4387734" y="3534586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15B648D-5768-4F6A-9824-5DCCE9F44D33}"/>
                </a:ext>
              </a:extLst>
            </p:cNvPr>
            <p:cNvSpPr/>
            <p:nvPr/>
          </p:nvSpPr>
          <p:spPr>
            <a:xfrm>
              <a:off x="7929449" y="4438423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51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23414" y="138205"/>
            <a:ext cx="9712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Al  ingresar  a  la  opción  “Asignar  materiales  a  profesor”,  el  sistema  muestra  la relación de profesores asociados al grado, seleccione uno o más profesores a los que se le asignará el material educativo para ello seleccione 1. el material a asignar 2.  registre la fecha y 3. haga clic en el botón “Grabar”.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F6FAB40-E95C-4978-9538-CE40F3277D6F}"/>
              </a:ext>
            </a:extLst>
          </p:cNvPr>
          <p:cNvGrpSpPr/>
          <p:nvPr/>
        </p:nvGrpSpPr>
        <p:grpSpPr>
          <a:xfrm>
            <a:off x="1430138" y="1532536"/>
            <a:ext cx="7100065" cy="4850990"/>
            <a:chOff x="1670362" y="1610027"/>
            <a:chExt cx="7100065" cy="485099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F08670B-D4B3-4C1F-99B1-9DF30645D4B3}"/>
                </a:ext>
              </a:extLst>
            </p:cNvPr>
            <p:cNvGrpSpPr/>
            <p:nvPr/>
          </p:nvGrpSpPr>
          <p:grpSpPr>
            <a:xfrm>
              <a:off x="1751309" y="1610027"/>
              <a:ext cx="7019118" cy="4850990"/>
              <a:chOff x="1751309" y="1610027"/>
              <a:chExt cx="7019118" cy="4850990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EDFB781B-85AC-42E1-8499-DE2E31728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51309" y="1610027"/>
                <a:ext cx="7019118" cy="4850990"/>
              </a:xfrm>
              <a:prstGeom prst="rect">
                <a:avLst/>
              </a:prstGeom>
            </p:spPr>
          </p:pic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8DB1595B-206A-4E5A-B357-3070AD2BB5DE}"/>
                  </a:ext>
                </a:extLst>
              </p:cNvPr>
              <p:cNvSpPr/>
              <p:nvPr/>
            </p:nvSpPr>
            <p:spPr>
              <a:xfrm>
                <a:off x="5899835" y="3429000"/>
                <a:ext cx="741189" cy="22821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A00C0879-E60E-491E-8A85-B47322919AC5}"/>
                  </a:ext>
                </a:extLst>
              </p:cNvPr>
              <p:cNvSpPr/>
              <p:nvPr/>
            </p:nvSpPr>
            <p:spPr>
              <a:xfrm>
                <a:off x="6741910" y="3429000"/>
                <a:ext cx="1193222" cy="22821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8D789A3D-8F20-4D5E-9C9E-B9642BF5EB06}"/>
                  </a:ext>
                </a:extLst>
              </p:cNvPr>
              <p:cNvSpPr/>
              <p:nvPr/>
            </p:nvSpPr>
            <p:spPr>
              <a:xfrm>
                <a:off x="1945184" y="2597258"/>
                <a:ext cx="767019" cy="2466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9F1AFE36-A95D-473B-93F1-4ED34037E4CB}"/>
                </a:ext>
              </a:extLst>
            </p:cNvPr>
            <p:cNvSpPr/>
            <p:nvPr/>
          </p:nvSpPr>
          <p:spPr>
            <a:xfrm>
              <a:off x="1670362" y="2325765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7649898F-2335-4781-83AB-79ED74B44C47}"/>
                </a:ext>
              </a:extLst>
            </p:cNvPr>
            <p:cNvSpPr/>
            <p:nvPr/>
          </p:nvSpPr>
          <p:spPr>
            <a:xfrm>
              <a:off x="6633084" y="3102024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76E6B248-DF40-4902-96A8-759CBC2E1A8A}"/>
                </a:ext>
              </a:extLst>
            </p:cNvPr>
            <p:cNvSpPr/>
            <p:nvPr/>
          </p:nvSpPr>
          <p:spPr>
            <a:xfrm>
              <a:off x="5552006" y="3151573"/>
              <a:ext cx="355769" cy="326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07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B2CA31C-50CE-455B-927D-A54AFFBEAC37}"/>
              </a:ext>
            </a:extLst>
          </p:cNvPr>
          <p:cNvGrpSpPr/>
          <p:nvPr/>
        </p:nvGrpSpPr>
        <p:grpSpPr>
          <a:xfrm>
            <a:off x="743919" y="1735810"/>
            <a:ext cx="9627030" cy="4890262"/>
            <a:chOff x="0" y="45947"/>
            <a:chExt cx="12192000" cy="676610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870E61D-6C54-466A-9246-928A02D97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947"/>
              <a:ext cx="12192000" cy="6766105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84304EF-A67D-47C8-9258-5251A3176BCD}"/>
                </a:ext>
              </a:extLst>
            </p:cNvPr>
            <p:cNvSpPr/>
            <p:nvPr/>
          </p:nvSpPr>
          <p:spPr>
            <a:xfrm>
              <a:off x="2010847" y="5645085"/>
              <a:ext cx="747852" cy="2985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90B1BCA-E36E-491D-B392-5D44965A0147}"/>
                </a:ext>
              </a:extLst>
            </p:cNvPr>
            <p:cNvSpPr/>
            <p:nvPr/>
          </p:nvSpPr>
          <p:spPr>
            <a:xfrm>
              <a:off x="2010848" y="6456163"/>
              <a:ext cx="685857" cy="2236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40906AB8-096B-48C1-B4D4-8513A72AA233}"/>
                </a:ext>
              </a:extLst>
            </p:cNvPr>
            <p:cNvSpPr/>
            <p:nvPr/>
          </p:nvSpPr>
          <p:spPr>
            <a:xfrm>
              <a:off x="1717999" y="6193581"/>
              <a:ext cx="354842" cy="368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87C224C-0664-49F2-B5AB-74D8E10D8C7D}"/>
                </a:ext>
              </a:extLst>
            </p:cNvPr>
            <p:cNvSpPr/>
            <p:nvPr/>
          </p:nvSpPr>
          <p:spPr>
            <a:xfrm>
              <a:off x="1656005" y="5328557"/>
              <a:ext cx="354842" cy="368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36005E4-EB3C-40D6-9204-E95EAC7DFB61}"/>
              </a:ext>
            </a:extLst>
          </p:cNvPr>
          <p:cNvSpPr/>
          <p:nvPr/>
        </p:nvSpPr>
        <p:spPr>
          <a:xfrm>
            <a:off x="1369325" y="282685"/>
            <a:ext cx="736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Finalmente carga la evidencia de la entrega del material educativo a docente 1. clic en cargar y seleccione el archivo y 2. en grabar</a:t>
            </a:r>
          </a:p>
        </p:txBody>
      </p:sp>
    </p:spTree>
    <p:extLst>
      <p:ext uri="{BB962C8B-B14F-4D97-AF65-F5344CB8AC3E}">
        <p14:creationId xmlns:p14="http://schemas.microsoft.com/office/powerpoint/2010/main" val="173585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8BB4FE53-DC12-4B31-A405-D7D90CAD7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72" y="1478108"/>
            <a:ext cx="3976928" cy="468341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3429553-E812-4930-9A38-365CC03C7FD3}"/>
              </a:ext>
            </a:extLst>
          </p:cNvPr>
          <p:cNvSpPr/>
          <p:nvPr/>
        </p:nvSpPr>
        <p:spPr>
          <a:xfrm>
            <a:off x="5251450" y="1767096"/>
            <a:ext cx="52927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E6534"/>
                </a:solidFill>
                <a:latin typeface="Franklin Gothic Book" panose="020B0503020102020204" pitchFamily="34" charset="0"/>
                <a:cs typeface="Microsoft Sans Serif" panose="020B0604020202020204" pitchFamily="34" charset="0"/>
              </a:rPr>
              <a:t>Resolución Ministerial </a:t>
            </a:r>
            <a:r>
              <a:rPr lang="es-ES" sz="2000" b="1" dirty="0" err="1">
                <a:solidFill>
                  <a:srgbClr val="0E6534"/>
                </a:solidFill>
                <a:latin typeface="Franklin Gothic Book" panose="020B0503020102020204" pitchFamily="34" charset="0"/>
                <a:cs typeface="Microsoft Sans Serif" panose="020B0604020202020204" pitchFamily="34" charset="0"/>
              </a:rPr>
              <a:t>N°</a:t>
            </a:r>
            <a:r>
              <a:rPr lang="es-ES" sz="2000" b="1" dirty="0">
                <a:solidFill>
                  <a:srgbClr val="0E6534"/>
                </a:solidFill>
                <a:latin typeface="Franklin Gothic Book" panose="020B0503020102020204" pitchFamily="34" charset="0"/>
                <a:cs typeface="Microsoft Sans Serif" panose="020B0604020202020204" pitchFamily="34" charset="0"/>
              </a:rPr>
              <a:t> 176-2020-MINEDU</a:t>
            </a:r>
          </a:p>
          <a:p>
            <a:endParaRPr lang="es-ES" sz="2000" b="1" dirty="0">
              <a:solidFill>
                <a:srgbClr val="0E6534"/>
              </a:solidFill>
              <a:latin typeface="Franklin Gothic Book" panose="020B0503020102020204" pitchFamily="34" charset="0"/>
              <a:cs typeface="Microsoft Sans Serif" panose="020B0604020202020204" pitchFamily="34" charset="0"/>
            </a:endParaRPr>
          </a:p>
          <a:p>
            <a:endParaRPr lang="es-ES" sz="600" b="1" dirty="0">
              <a:solidFill>
                <a:srgbClr val="0E6534"/>
              </a:solidFill>
              <a:latin typeface="Franklin Gothic Book" panose="020B05030201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s-ES" sz="2000" dirty="0">
                <a:latin typeface="Franklin Gothic Book" panose="020B0503020102020204" pitchFamily="34" charset="0"/>
                <a:cs typeface="Microsoft Sans Serif" panose="020B0604020202020204" pitchFamily="34" charset="0"/>
              </a:rPr>
              <a:t>Se </a:t>
            </a:r>
            <a:r>
              <a:rPr lang="es-MX" sz="2000" dirty="0">
                <a:latin typeface="Franklin Gothic Book" panose="020B0503020102020204" pitchFamily="34" charset="0"/>
                <a:cs typeface="Microsoft Sans Serif" panose="020B0604020202020204" pitchFamily="34" charset="0"/>
              </a:rPr>
              <a:t>aprobó las Orientaciones para la entrega de los cuadernos de trabajo a las familias de los estudiantes de los programas no escolarizados de ciclo II y de las instituciones educativas públicas de Educación Básica Regular, durante la prestación no presencial del servicio educativo del año escolar 2020.</a:t>
            </a:r>
            <a:endParaRPr lang="es-ES" sz="2000" dirty="0">
              <a:latin typeface="Franklin Gothic Book" panose="020B05030201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19AD3D-98FC-4F15-8EED-CA273262E31D}"/>
              </a:ext>
            </a:extLst>
          </p:cNvPr>
          <p:cNvSpPr/>
          <p:nvPr/>
        </p:nvSpPr>
        <p:spPr>
          <a:xfrm>
            <a:off x="709372" y="696480"/>
            <a:ext cx="37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u="sng" dirty="0">
                <a:solidFill>
                  <a:srgbClr val="0E6534"/>
                </a:solidFill>
                <a:latin typeface="Stag Book" panose="02000503060000020004" pitchFamily="50" charset="0"/>
                <a:ea typeface="+mj-ea"/>
                <a:cs typeface="+mj-cs"/>
              </a:rPr>
              <a:t>Marco Normativo.</a:t>
            </a:r>
          </a:p>
        </p:txBody>
      </p:sp>
      <p:pic>
        <p:nvPicPr>
          <p:cNvPr id="2050" name="Picture 2" descr="EDUCACIÓN INFANTIL CEIP PADRE MANJON: LIBROS DE BECAS PRIMARIA">
            <a:extLst>
              <a:ext uri="{FF2B5EF4-FFF2-40B4-BE49-F238E27FC236}">
                <a16:creationId xmlns:a16="http://schemas.microsoft.com/office/drawing/2014/main" id="{C0B04D2D-FEE5-460C-AD81-25FF390A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118" y="4720596"/>
            <a:ext cx="1613835" cy="14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1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61648" y="892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Luego de grabar el sistema muestra el siguiente mensaje: “Proceso exitoso registros guardados”. De clic en el botón “Aceptar”.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B9AA80-8FE8-4490-857D-6819A2509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02" t="31152" r="31314" b="28808"/>
          <a:stretch/>
        </p:blipFill>
        <p:spPr>
          <a:xfrm>
            <a:off x="3635086" y="2342095"/>
            <a:ext cx="4809654" cy="29195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8D06B1-D77B-4AC6-8E67-D3F4230A087F}"/>
              </a:ext>
            </a:extLst>
          </p:cNvPr>
          <p:cNvSpPr/>
          <p:nvPr/>
        </p:nvSpPr>
        <p:spPr>
          <a:xfrm>
            <a:off x="5394036" y="4734580"/>
            <a:ext cx="1239240" cy="41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2F66C73-6DBB-4805-ADEF-5A02041604D6}"/>
              </a:ext>
            </a:extLst>
          </p:cNvPr>
          <p:cNvSpPr/>
          <p:nvPr/>
        </p:nvSpPr>
        <p:spPr>
          <a:xfrm>
            <a:off x="581186" y="282685"/>
            <a:ext cx="11019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u="sng" dirty="0"/>
              <a:t>B. Material para asignar por estudiantes</a:t>
            </a:r>
            <a:r>
              <a:rPr lang="es-PE" dirty="0"/>
              <a:t>  Para  asignar  material  educativo  a  los  estudiantes  matriculados  seleccione 1. Recepción a estudiante, 2. Asignar  a estudiante, 3. grado, 4. sección, 5. Buscar a continuación mostrara la lista de los estudiantes matriculados clic en el icono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13478C4-035D-4D28-A8BC-DDF3B4711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514" y="895971"/>
            <a:ext cx="523875" cy="40005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5B8411DA-F1D7-45A4-B20C-602519F3B13E}"/>
              </a:ext>
            </a:extLst>
          </p:cNvPr>
          <p:cNvGrpSpPr/>
          <p:nvPr/>
        </p:nvGrpSpPr>
        <p:grpSpPr>
          <a:xfrm>
            <a:off x="581186" y="1963481"/>
            <a:ext cx="8806842" cy="4611834"/>
            <a:chOff x="998419" y="1963481"/>
            <a:chExt cx="8806842" cy="461183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85D4153-AFD3-458F-B760-A65A359EC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871" y="1963481"/>
              <a:ext cx="8627390" cy="4611834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4F1CB87-B9AA-4DF1-A137-E25DEE4ECE41}"/>
                </a:ext>
              </a:extLst>
            </p:cNvPr>
            <p:cNvSpPr/>
            <p:nvPr/>
          </p:nvSpPr>
          <p:spPr>
            <a:xfrm>
              <a:off x="1248699" y="3734982"/>
              <a:ext cx="998556" cy="240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D985967-98D0-458E-94AF-651C6D63B1A4}"/>
                </a:ext>
              </a:extLst>
            </p:cNvPr>
            <p:cNvSpPr/>
            <p:nvPr/>
          </p:nvSpPr>
          <p:spPr>
            <a:xfrm>
              <a:off x="2510725" y="2944678"/>
              <a:ext cx="911719" cy="2788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3D341CB-173E-41F5-A2F5-2BBBE35A73B8}"/>
                </a:ext>
              </a:extLst>
            </p:cNvPr>
            <p:cNvSpPr/>
            <p:nvPr/>
          </p:nvSpPr>
          <p:spPr>
            <a:xfrm>
              <a:off x="2585633" y="3734983"/>
              <a:ext cx="1614408" cy="240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1FB9D76-6598-41CD-9E21-8BB6817D8B0A}"/>
                </a:ext>
              </a:extLst>
            </p:cNvPr>
            <p:cNvSpPr/>
            <p:nvPr/>
          </p:nvSpPr>
          <p:spPr>
            <a:xfrm>
              <a:off x="4411850" y="3734982"/>
              <a:ext cx="1614408" cy="240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68B0CF4-CE49-45F6-BD0C-4D06F7A1FF16}"/>
                </a:ext>
              </a:extLst>
            </p:cNvPr>
            <p:cNvSpPr/>
            <p:nvPr/>
          </p:nvSpPr>
          <p:spPr>
            <a:xfrm>
              <a:off x="6165744" y="3734982"/>
              <a:ext cx="506276" cy="1628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C36CDEB-E8B8-47BD-98E9-AB2584B8907E}"/>
                </a:ext>
              </a:extLst>
            </p:cNvPr>
            <p:cNvSpPr/>
            <p:nvPr/>
          </p:nvSpPr>
          <p:spPr>
            <a:xfrm>
              <a:off x="8898611" y="4329084"/>
              <a:ext cx="906650" cy="2056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F3826C06-479A-487E-8197-DC2DDDECF85A}"/>
                </a:ext>
              </a:extLst>
            </p:cNvPr>
            <p:cNvSpPr/>
            <p:nvPr/>
          </p:nvSpPr>
          <p:spPr>
            <a:xfrm>
              <a:off x="998419" y="3550074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F6584CA-0759-40FB-ADF6-FC034C429033}"/>
                </a:ext>
              </a:extLst>
            </p:cNvPr>
            <p:cNvSpPr/>
            <p:nvPr/>
          </p:nvSpPr>
          <p:spPr>
            <a:xfrm>
              <a:off x="2305443" y="3588820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50A8B36-B221-4E68-9A27-291669A2E357}"/>
                </a:ext>
              </a:extLst>
            </p:cNvPr>
            <p:cNvSpPr/>
            <p:nvPr/>
          </p:nvSpPr>
          <p:spPr>
            <a:xfrm>
              <a:off x="2305443" y="2722828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57400A79-3F1F-4B25-80D9-BF70870564AA}"/>
                </a:ext>
              </a:extLst>
            </p:cNvPr>
            <p:cNvSpPr/>
            <p:nvPr/>
          </p:nvSpPr>
          <p:spPr>
            <a:xfrm>
              <a:off x="4272364" y="3463653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3194784-02E3-45D1-A2F2-2A4DA5E21D75}"/>
                </a:ext>
              </a:extLst>
            </p:cNvPr>
            <p:cNvSpPr/>
            <p:nvPr/>
          </p:nvSpPr>
          <p:spPr>
            <a:xfrm>
              <a:off x="8623585" y="4124593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C2FEB45-FCE3-4A83-B25A-3432A52DF035}"/>
                </a:ext>
              </a:extLst>
            </p:cNvPr>
            <p:cNvSpPr/>
            <p:nvPr/>
          </p:nvSpPr>
          <p:spPr>
            <a:xfrm>
              <a:off x="6025649" y="3459311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35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5531" y="271892"/>
            <a:ext cx="955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El  sistema  muestra  la  relación  de  materiales asignar, 1.marque los materiales educativos entregados al estudiante, 2. registre la fecha de entrega de materiales y de clic en el botón “Grabar”.  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E86F460-22ED-400D-BD22-947AF01FB5C0}"/>
              </a:ext>
            </a:extLst>
          </p:cNvPr>
          <p:cNvGrpSpPr/>
          <p:nvPr/>
        </p:nvGrpSpPr>
        <p:grpSpPr>
          <a:xfrm>
            <a:off x="1508875" y="1204771"/>
            <a:ext cx="7692083" cy="5290976"/>
            <a:chOff x="1658507" y="528637"/>
            <a:chExt cx="8738030" cy="580072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4820827-6BCD-4EC4-996E-57DFA3C07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462" y="528637"/>
              <a:ext cx="8601075" cy="5800725"/>
            </a:xfrm>
            <a:prstGeom prst="rect">
              <a:avLst/>
            </a:prstGeom>
          </p:spPr>
        </p:pic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FAF8C95-905A-4733-89CC-3435F04627B1}"/>
                </a:ext>
              </a:extLst>
            </p:cNvPr>
            <p:cNvGrpSpPr/>
            <p:nvPr/>
          </p:nvGrpSpPr>
          <p:grpSpPr>
            <a:xfrm>
              <a:off x="1658507" y="1524230"/>
              <a:ext cx="1269242" cy="525439"/>
              <a:chOff x="1528550" y="4019265"/>
              <a:chExt cx="1269242" cy="525439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3F8432E-D851-4BE5-828D-C75B38CEA12C}"/>
                  </a:ext>
                </a:extLst>
              </p:cNvPr>
              <p:cNvSpPr/>
              <p:nvPr/>
            </p:nvSpPr>
            <p:spPr>
              <a:xfrm>
                <a:off x="1883392" y="4230806"/>
                <a:ext cx="914400" cy="3138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E55A18EA-F3AD-4493-9795-736600ED3783}"/>
                  </a:ext>
                </a:extLst>
              </p:cNvPr>
              <p:cNvSpPr/>
              <p:nvPr/>
            </p:nvSpPr>
            <p:spPr>
              <a:xfrm>
                <a:off x="1528550" y="4019265"/>
                <a:ext cx="354842" cy="3684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4078D07-5B05-4322-BB91-088558F7B65F}"/>
                </a:ext>
              </a:extLst>
            </p:cNvPr>
            <p:cNvSpPr/>
            <p:nvPr/>
          </p:nvSpPr>
          <p:spPr>
            <a:xfrm>
              <a:off x="6795372" y="2234319"/>
              <a:ext cx="946032" cy="33683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5D39CFC-48C7-4DA7-A214-01093498D65E}"/>
                </a:ext>
              </a:extLst>
            </p:cNvPr>
            <p:cNvSpPr/>
            <p:nvPr/>
          </p:nvSpPr>
          <p:spPr>
            <a:xfrm>
              <a:off x="7967356" y="2245811"/>
              <a:ext cx="1385872" cy="3356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5FCB973-0A25-41A0-BEC0-F52044D9707A}"/>
                </a:ext>
              </a:extLst>
            </p:cNvPr>
            <p:cNvSpPr/>
            <p:nvPr/>
          </p:nvSpPr>
          <p:spPr>
            <a:xfrm>
              <a:off x="6456217" y="2049669"/>
              <a:ext cx="354842" cy="368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8FECFD4-259F-4F28-ADB8-F7D0E03B5067}"/>
                </a:ext>
              </a:extLst>
            </p:cNvPr>
            <p:cNvSpPr/>
            <p:nvPr/>
          </p:nvSpPr>
          <p:spPr>
            <a:xfrm>
              <a:off x="7783783" y="1892720"/>
              <a:ext cx="354842" cy="368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394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61648" y="892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Luego de grabar el sistema muestra el siguiente mensaje: “Proceso exitoso registros guardados”. De clic en el botón “Aceptar”.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B9AA80-8FE8-4490-857D-6819A2509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02" t="31152" r="31314" b="28808"/>
          <a:stretch/>
        </p:blipFill>
        <p:spPr>
          <a:xfrm>
            <a:off x="3635086" y="2342095"/>
            <a:ext cx="4809654" cy="29195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8D06B1-D77B-4AC6-8E67-D3F4230A087F}"/>
              </a:ext>
            </a:extLst>
          </p:cNvPr>
          <p:cNvSpPr/>
          <p:nvPr/>
        </p:nvSpPr>
        <p:spPr>
          <a:xfrm>
            <a:off x="5394036" y="4734580"/>
            <a:ext cx="1239240" cy="41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3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53FADD3-E47C-4F0B-883D-AF5D665684D9}"/>
              </a:ext>
            </a:extLst>
          </p:cNvPr>
          <p:cNvSpPr/>
          <p:nvPr/>
        </p:nvSpPr>
        <p:spPr>
          <a:xfrm>
            <a:off x="1369325" y="282685"/>
            <a:ext cx="736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Finalmente carga la evidencia de la entrega del material educativo a docente 1. clic en cargar y seleccione el archivo y 2. en Grabar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4185CB2-E19F-48EE-AFA2-E42785E5C0B9}"/>
              </a:ext>
            </a:extLst>
          </p:cNvPr>
          <p:cNvGrpSpPr/>
          <p:nvPr/>
        </p:nvGrpSpPr>
        <p:grpSpPr>
          <a:xfrm>
            <a:off x="937648" y="1940995"/>
            <a:ext cx="8294176" cy="4591182"/>
            <a:chOff x="937648" y="1940995"/>
            <a:chExt cx="8294176" cy="459118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B44C847-DC1B-41B3-8DDE-CF3E88144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648" y="1940995"/>
              <a:ext cx="8294176" cy="4591182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31BDBE3-2401-450B-B985-DBC608215543}"/>
                </a:ext>
              </a:extLst>
            </p:cNvPr>
            <p:cNvSpPr/>
            <p:nvPr/>
          </p:nvSpPr>
          <p:spPr>
            <a:xfrm>
              <a:off x="2301688" y="5767169"/>
              <a:ext cx="526753" cy="2074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5D3C6A6-C3FC-4717-998D-F97DE81057BD}"/>
                </a:ext>
              </a:extLst>
            </p:cNvPr>
            <p:cNvSpPr/>
            <p:nvPr/>
          </p:nvSpPr>
          <p:spPr>
            <a:xfrm>
              <a:off x="2301688" y="6314417"/>
              <a:ext cx="472509" cy="1483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C6284B1E-2825-472C-AC32-51E094C4BE4D}"/>
                </a:ext>
              </a:extLst>
            </p:cNvPr>
            <p:cNvSpPr/>
            <p:nvPr/>
          </p:nvSpPr>
          <p:spPr>
            <a:xfrm>
              <a:off x="1989320" y="6085333"/>
              <a:ext cx="312367" cy="3361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66CE920-5D37-4579-91A8-E7BF3919D1DE}"/>
                </a:ext>
              </a:extLst>
            </p:cNvPr>
            <p:cNvSpPr/>
            <p:nvPr/>
          </p:nvSpPr>
          <p:spPr>
            <a:xfrm>
              <a:off x="1989321" y="5534775"/>
              <a:ext cx="312367" cy="3361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90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27880" y="119177"/>
            <a:ext cx="11336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u="sng" dirty="0"/>
              <a:t>2. ROL DE TUTOR (Usuario Docente)</a:t>
            </a:r>
            <a:r>
              <a:rPr lang="es-PE" dirty="0"/>
              <a:t>El  sistema muestra  el  apellido  y  nombre  del  tutor,  el  rol  que  cumple  en  la  institución</a:t>
            </a:r>
          </a:p>
          <a:p>
            <a:r>
              <a:rPr lang="es-PE" u="sng" dirty="0"/>
              <a:t>A. Material </a:t>
            </a:r>
            <a:r>
              <a:rPr lang="es-PE" u="sng" dirty="0" err="1"/>
              <a:t>recepcionado</a:t>
            </a:r>
            <a:r>
              <a:rPr lang="es-PE" u="sng" dirty="0"/>
              <a:t> por el tutor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27880" y="1042165"/>
            <a:ext cx="10357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Al  ingresar  a  la  opción 1. “Recepción  y  asignación  por  alumno”,  2. recepción, 3. grado, 4. sección y 5. Buscar.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596D827-7502-423F-BEE0-753141CDD460}"/>
              </a:ext>
            </a:extLst>
          </p:cNvPr>
          <p:cNvGrpSpPr/>
          <p:nvPr/>
        </p:nvGrpSpPr>
        <p:grpSpPr>
          <a:xfrm>
            <a:off x="553048" y="1965495"/>
            <a:ext cx="8198328" cy="4390297"/>
            <a:chOff x="1219475" y="1965495"/>
            <a:chExt cx="8198328" cy="4390297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965C471-4E0B-4F44-A0B8-F6EF9B29DF8E}"/>
                </a:ext>
              </a:extLst>
            </p:cNvPr>
            <p:cNvGrpSpPr/>
            <p:nvPr/>
          </p:nvGrpSpPr>
          <p:grpSpPr>
            <a:xfrm>
              <a:off x="1460920" y="1965495"/>
              <a:ext cx="7956883" cy="4390297"/>
              <a:chOff x="1460920" y="1965495"/>
              <a:chExt cx="7956883" cy="4390297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26C28945-065F-4F3C-A43E-A457BC9D285A}"/>
                  </a:ext>
                </a:extLst>
              </p:cNvPr>
              <p:cNvGrpSpPr/>
              <p:nvPr/>
            </p:nvGrpSpPr>
            <p:grpSpPr>
              <a:xfrm>
                <a:off x="1460920" y="1965495"/>
                <a:ext cx="7956883" cy="4390297"/>
                <a:chOff x="1166452" y="1965495"/>
                <a:chExt cx="7956883" cy="4390297"/>
              </a:xfrm>
            </p:grpSpPr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id="{23F8BFA1-487E-4E7F-B677-592086FC3C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66452" y="1965495"/>
                  <a:ext cx="7956883" cy="4390297"/>
                </a:xfrm>
                <a:prstGeom prst="rect">
                  <a:avLst/>
                </a:prstGeom>
              </p:spPr>
            </p:pic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id="{2A847B64-AD31-4553-BEB6-1AF6ED440B5A}"/>
                    </a:ext>
                  </a:extLst>
                </p:cNvPr>
                <p:cNvSpPr/>
                <p:nvPr/>
              </p:nvSpPr>
              <p:spPr>
                <a:xfrm>
                  <a:off x="2350300" y="3742732"/>
                  <a:ext cx="687368" cy="2403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ángulo 14">
                  <a:extLst>
                    <a:ext uri="{FF2B5EF4-FFF2-40B4-BE49-F238E27FC236}">
                      <a16:creationId xmlns:a16="http://schemas.microsoft.com/office/drawing/2014/main" id="{CFBC9BC7-61A7-4809-B026-CEC6DA803BCA}"/>
                    </a:ext>
                  </a:extLst>
                </p:cNvPr>
                <p:cNvSpPr/>
                <p:nvPr/>
              </p:nvSpPr>
              <p:spPr>
                <a:xfrm>
                  <a:off x="2443289" y="4455653"/>
                  <a:ext cx="1501030" cy="2403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2C452F77-E018-4724-B86A-859F4DB75426}"/>
                    </a:ext>
                  </a:extLst>
                </p:cNvPr>
                <p:cNvSpPr/>
                <p:nvPr/>
              </p:nvSpPr>
              <p:spPr>
                <a:xfrm>
                  <a:off x="4153268" y="4455653"/>
                  <a:ext cx="1501030" cy="2403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81A36A8E-73B9-4EDF-83E9-BCDAA0A26C11}"/>
                    </a:ext>
                  </a:extLst>
                </p:cNvPr>
                <p:cNvSpPr/>
                <p:nvPr/>
              </p:nvSpPr>
              <p:spPr>
                <a:xfrm>
                  <a:off x="5752316" y="4455653"/>
                  <a:ext cx="454755" cy="13184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06D9FDA8-2FAA-4167-AFAB-018DA59AC3EB}"/>
                  </a:ext>
                </a:extLst>
              </p:cNvPr>
              <p:cNvSpPr/>
              <p:nvPr/>
            </p:nvSpPr>
            <p:spPr>
              <a:xfrm>
                <a:off x="1499665" y="3781477"/>
                <a:ext cx="937238" cy="2403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0CFB534F-C5EC-4B37-91A1-84018B8466AE}"/>
                </a:ext>
              </a:extLst>
            </p:cNvPr>
            <p:cNvSpPr/>
            <p:nvPr/>
          </p:nvSpPr>
          <p:spPr>
            <a:xfrm>
              <a:off x="1219475" y="3609567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9F463C1-510C-4632-AFDB-1AB7962A5C55}"/>
                </a:ext>
              </a:extLst>
            </p:cNvPr>
            <p:cNvSpPr/>
            <p:nvPr/>
          </p:nvSpPr>
          <p:spPr>
            <a:xfrm>
              <a:off x="2457567" y="4322488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F20FE6F3-D1E3-4DC0-9E85-85E29284457B}"/>
                </a:ext>
              </a:extLst>
            </p:cNvPr>
            <p:cNvSpPr/>
            <p:nvPr/>
          </p:nvSpPr>
          <p:spPr>
            <a:xfrm>
              <a:off x="2400741" y="3550074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6ABD386-3325-46C7-BBBF-2F7930DAC3F0}"/>
                </a:ext>
              </a:extLst>
            </p:cNvPr>
            <p:cNvSpPr/>
            <p:nvPr/>
          </p:nvSpPr>
          <p:spPr>
            <a:xfrm>
              <a:off x="4302344" y="4200892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6FEF66C-D3E6-480C-A813-153E4B361448}"/>
                </a:ext>
              </a:extLst>
            </p:cNvPr>
            <p:cNvSpPr/>
            <p:nvPr/>
          </p:nvSpPr>
          <p:spPr>
            <a:xfrm>
              <a:off x="5963046" y="4185284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93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40402" y="73309"/>
            <a:ext cx="10955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Para realizar la asignación de materiales a los estudiantes por el tutor, 1. marque si o no , 2 registre la fecha de asignación de material al estudiante y 3. Grabar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935C0DFB-1D05-4A36-A518-407C772311D3}"/>
              </a:ext>
            </a:extLst>
          </p:cNvPr>
          <p:cNvGrpSpPr/>
          <p:nvPr/>
        </p:nvGrpSpPr>
        <p:grpSpPr>
          <a:xfrm>
            <a:off x="602953" y="1224367"/>
            <a:ext cx="9411536" cy="5268250"/>
            <a:chOff x="602953" y="1224367"/>
            <a:chExt cx="9411536" cy="5268250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E67363B8-F259-4DA5-9525-1218056F4532}"/>
                </a:ext>
              </a:extLst>
            </p:cNvPr>
            <p:cNvGrpSpPr/>
            <p:nvPr/>
          </p:nvGrpSpPr>
          <p:grpSpPr>
            <a:xfrm>
              <a:off x="602953" y="1224367"/>
              <a:ext cx="9411536" cy="5268250"/>
              <a:chOff x="602953" y="1224367"/>
              <a:chExt cx="9411536" cy="5268250"/>
            </a:xfrm>
          </p:grpSpPr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5480B03C-79C9-43E2-8D7F-A54B954F2871}"/>
                  </a:ext>
                </a:extLst>
              </p:cNvPr>
              <p:cNvGrpSpPr/>
              <p:nvPr/>
            </p:nvGrpSpPr>
            <p:grpSpPr>
              <a:xfrm>
                <a:off x="602953" y="1224367"/>
                <a:ext cx="9411536" cy="5268250"/>
                <a:chOff x="920668" y="1332855"/>
                <a:chExt cx="9411536" cy="5268250"/>
              </a:xfrm>
            </p:grpSpPr>
            <p:pic>
              <p:nvPicPr>
                <p:cNvPr id="3" name="Imagen 2">
                  <a:extLst>
                    <a:ext uri="{FF2B5EF4-FFF2-40B4-BE49-F238E27FC236}">
                      <a16:creationId xmlns:a16="http://schemas.microsoft.com/office/drawing/2014/main" id="{A5A3A952-0914-4A1B-8C2C-D5101C6401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20668" y="1332855"/>
                  <a:ext cx="9411536" cy="5268250"/>
                </a:xfrm>
                <a:prstGeom prst="rect">
                  <a:avLst/>
                </a:prstGeom>
              </p:spPr>
            </p:pic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id="{8C73CE65-B35B-4178-802D-2708F5C3AEC2}"/>
                    </a:ext>
                  </a:extLst>
                </p:cNvPr>
                <p:cNvSpPr/>
                <p:nvPr/>
              </p:nvSpPr>
              <p:spPr>
                <a:xfrm>
                  <a:off x="7588727" y="2936819"/>
                  <a:ext cx="950839" cy="258832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8DB86E0E-C57E-4BAC-BCEA-AC44536B2F79}"/>
                    </a:ext>
                  </a:extLst>
                </p:cNvPr>
                <p:cNvSpPr/>
                <p:nvPr/>
              </p:nvSpPr>
              <p:spPr>
                <a:xfrm>
                  <a:off x="2474285" y="5935740"/>
                  <a:ext cx="1741253" cy="26358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Elipse 19">
                  <a:extLst>
                    <a:ext uri="{FF2B5EF4-FFF2-40B4-BE49-F238E27FC236}">
                      <a16:creationId xmlns:a16="http://schemas.microsoft.com/office/drawing/2014/main" id="{095E5B1D-8E25-4B4E-95DE-F1B9B80B710C}"/>
                    </a:ext>
                  </a:extLst>
                </p:cNvPr>
                <p:cNvSpPr/>
                <p:nvPr/>
              </p:nvSpPr>
              <p:spPr>
                <a:xfrm>
                  <a:off x="2265611" y="5740584"/>
                  <a:ext cx="280190" cy="26632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PE" dirty="0">
                      <a:solidFill>
                        <a:schemeClr val="tx1"/>
                      </a:solidFill>
                    </a:rPr>
                    <a:t>2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Elipse 20">
                  <a:extLst>
                    <a:ext uri="{FF2B5EF4-FFF2-40B4-BE49-F238E27FC236}">
                      <a16:creationId xmlns:a16="http://schemas.microsoft.com/office/drawing/2014/main" id="{8B3D9BF4-1830-44D9-8819-44B7572E640E}"/>
                    </a:ext>
                  </a:extLst>
                </p:cNvPr>
                <p:cNvSpPr/>
                <p:nvPr/>
              </p:nvSpPr>
              <p:spPr>
                <a:xfrm>
                  <a:off x="7377468" y="2746828"/>
                  <a:ext cx="280190" cy="26632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PE" dirty="0">
                      <a:solidFill>
                        <a:schemeClr val="tx1"/>
                      </a:solidFill>
                    </a:rPr>
                    <a:t>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3CA80FA8-213F-473E-A060-362CB3721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7991" y="1695208"/>
                <a:ext cx="577717" cy="205534"/>
              </a:xfrm>
              <a:prstGeom prst="rect">
                <a:avLst/>
              </a:prstGeom>
            </p:spPr>
          </p:pic>
        </p:grp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77C3706-0D23-431C-B3BB-B6D3D893307E}"/>
                </a:ext>
              </a:extLst>
            </p:cNvPr>
            <p:cNvSpPr/>
            <p:nvPr/>
          </p:nvSpPr>
          <p:spPr>
            <a:xfrm>
              <a:off x="2087991" y="1695208"/>
              <a:ext cx="577717" cy="2055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2F4716D-0BE5-4B76-A46D-2E0F7BA5DEA2}"/>
                </a:ext>
              </a:extLst>
            </p:cNvPr>
            <p:cNvSpPr/>
            <p:nvPr/>
          </p:nvSpPr>
          <p:spPr>
            <a:xfrm>
              <a:off x="1807801" y="1531646"/>
              <a:ext cx="280190" cy="2663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64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64357" y="232845"/>
            <a:ext cx="9480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u="sng" dirty="0"/>
              <a:t>B. Material para asignar por estudiantes</a:t>
            </a:r>
            <a:r>
              <a:rPr lang="es-PE" dirty="0"/>
              <a:t>  Para  asignar  material  educativo  a  los  estudiantes  matriculados  seleccione 1. Recepción y asignación por alumno, 2. Asignar  a estudiante, 3. grado, 4. sección, 5 Buscar a continuación mostrara la lista de los estudiantes matriculados clic en el icono 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ED5353BA-CEEB-4D1C-8DF4-0FDBD1A01054}"/>
              </a:ext>
            </a:extLst>
          </p:cNvPr>
          <p:cNvGrpSpPr/>
          <p:nvPr/>
        </p:nvGrpSpPr>
        <p:grpSpPr>
          <a:xfrm>
            <a:off x="1288942" y="2348113"/>
            <a:ext cx="7625167" cy="3895732"/>
            <a:chOff x="1288942" y="2526344"/>
            <a:chExt cx="7625167" cy="389573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7D99067-47D6-46CE-9C0D-8F4368AF7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0089" y="2526344"/>
              <a:ext cx="7434020" cy="3895732"/>
            </a:xfrm>
            <a:prstGeom prst="rect">
              <a:avLst/>
            </a:prstGeom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636DDE8-FC4D-4575-8D41-69078C5D0F03}"/>
                </a:ext>
              </a:extLst>
            </p:cNvPr>
            <p:cNvGrpSpPr/>
            <p:nvPr/>
          </p:nvGrpSpPr>
          <p:grpSpPr>
            <a:xfrm>
              <a:off x="1288942" y="3165558"/>
              <a:ext cx="7625167" cy="3256517"/>
              <a:chOff x="1288942" y="3165558"/>
              <a:chExt cx="7625167" cy="3256517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25FFEBDF-361D-4629-9DFF-33FB97ABB617}"/>
                  </a:ext>
                </a:extLst>
              </p:cNvPr>
              <p:cNvSpPr/>
              <p:nvPr/>
            </p:nvSpPr>
            <p:spPr>
              <a:xfrm>
                <a:off x="2743826" y="4055604"/>
                <a:ext cx="1332228" cy="20930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09A1E13-C764-4EB6-8DE5-D63A49181BDC}"/>
                  </a:ext>
                </a:extLst>
              </p:cNvPr>
              <p:cNvSpPr/>
              <p:nvPr/>
            </p:nvSpPr>
            <p:spPr>
              <a:xfrm>
                <a:off x="3299182" y="3429000"/>
                <a:ext cx="776872" cy="1898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E58F4010-2FBB-4626-B904-81FF4B72C3FE}"/>
                  </a:ext>
                </a:extLst>
              </p:cNvPr>
              <p:cNvSpPr/>
              <p:nvPr/>
            </p:nvSpPr>
            <p:spPr>
              <a:xfrm>
                <a:off x="1576287" y="4264907"/>
                <a:ext cx="880194" cy="1908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FEB68608-F2D3-433B-A2BC-2AFA9626DC60}"/>
                  </a:ext>
                </a:extLst>
              </p:cNvPr>
              <p:cNvSpPr/>
              <p:nvPr/>
            </p:nvSpPr>
            <p:spPr>
              <a:xfrm>
                <a:off x="5801076" y="4063643"/>
                <a:ext cx="436992" cy="1441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596FC35B-672F-4AA9-B3B3-D0A4A94E6576}"/>
                  </a:ext>
                </a:extLst>
              </p:cNvPr>
              <p:cNvSpPr/>
              <p:nvPr/>
            </p:nvSpPr>
            <p:spPr>
              <a:xfrm>
                <a:off x="4272451" y="4055603"/>
                <a:ext cx="1332228" cy="20930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2B582FAE-8977-421B-B1D2-EE63A72F50B0}"/>
                  </a:ext>
                </a:extLst>
              </p:cNvPr>
              <p:cNvSpPr/>
              <p:nvPr/>
            </p:nvSpPr>
            <p:spPr>
              <a:xfrm>
                <a:off x="1288942" y="4153045"/>
                <a:ext cx="280190" cy="2663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D2B571DC-A6EF-492F-864D-1F01124FBC3D}"/>
                  </a:ext>
                </a:extLst>
              </p:cNvPr>
              <p:cNvSpPr/>
              <p:nvPr/>
            </p:nvSpPr>
            <p:spPr>
              <a:xfrm>
                <a:off x="3159087" y="3165558"/>
                <a:ext cx="280190" cy="2663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0EA6ACA-DE9F-4267-AEA6-D8BD8160CB92}"/>
                  </a:ext>
                </a:extLst>
              </p:cNvPr>
              <p:cNvSpPr/>
              <p:nvPr/>
            </p:nvSpPr>
            <p:spPr>
              <a:xfrm>
                <a:off x="2455985" y="3983383"/>
                <a:ext cx="280190" cy="2663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FDC3F1B-629B-492D-ACD8-3E3A229B312B}"/>
                  </a:ext>
                </a:extLst>
              </p:cNvPr>
              <p:cNvSpPr/>
              <p:nvPr/>
            </p:nvSpPr>
            <p:spPr>
              <a:xfrm>
                <a:off x="5635790" y="3797314"/>
                <a:ext cx="280190" cy="2663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A468B7ED-7A2D-4E3D-9A93-403855C1CC2C}"/>
                  </a:ext>
                </a:extLst>
              </p:cNvPr>
              <p:cNvSpPr/>
              <p:nvPr/>
            </p:nvSpPr>
            <p:spPr>
              <a:xfrm>
                <a:off x="4034158" y="3850218"/>
                <a:ext cx="280190" cy="2663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4B71CD5F-A1B4-431C-A23E-0E953455B7D8}"/>
                  </a:ext>
                </a:extLst>
              </p:cNvPr>
              <p:cNvSpPr/>
              <p:nvPr/>
            </p:nvSpPr>
            <p:spPr>
              <a:xfrm>
                <a:off x="8071887" y="4549042"/>
                <a:ext cx="842222" cy="18730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45D4E6D7-D64A-4E3D-9423-A1454778FA15}"/>
                  </a:ext>
                </a:extLst>
              </p:cNvPr>
              <p:cNvSpPr/>
              <p:nvPr/>
            </p:nvSpPr>
            <p:spPr>
              <a:xfrm>
                <a:off x="7791697" y="4391264"/>
                <a:ext cx="280190" cy="2663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6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6792CAA3-F4D0-4D8F-86A0-CDF4E5B5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741" y="1105198"/>
            <a:ext cx="5238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1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19450" y="124556"/>
            <a:ext cx="8538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El  sistema  muestra  la  relación  de  materiales asignar, 1.marque los materiales educativos entregados al estudiante, 2. registre la fecha de </a:t>
            </a:r>
            <a:r>
              <a:rPr lang="es-PE" dirty="0" err="1"/>
              <a:t>entraga</a:t>
            </a:r>
            <a:r>
              <a:rPr lang="es-PE" dirty="0"/>
              <a:t> de materiales y de clic en el botón “Grabar”.  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E86F460-22ED-400D-BD22-947AF01FB5C0}"/>
              </a:ext>
            </a:extLst>
          </p:cNvPr>
          <p:cNvGrpSpPr/>
          <p:nvPr/>
        </p:nvGrpSpPr>
        <p:grpSpPr>
          <a:xfrm>
            <a:off x="1229905" y="1442468"/>
            <a:ext cx="7692083" cy="5290976"/>
            <a:chOff x="1658507" y="528637"/>
            <a:chExt cx="8738030" cy="580072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4820827-6BCD-4EC4-996E-57DFA3C07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462" y="528637"/>
              <a:ext cx="8601075" cy="5800725"/>
            </a:xfrm>
            <a:prstGeom prst="rect">
              <a:avLst/>
            </a:prstGeom>
          </p:spPr>
        </p:pic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FAF8C95-905A-4733-89CC-3435F04627B1}"/>
                </a:ext>
              </a:extLst>
            </p:cNvPr>
            <p:cNvGrpSpPr/>
            <p:nvPr/>
          </p:nvGrpSpPr>
          <p:grpSpPr>
            <a:xfrm>
              <a:off x="1658507" y="1524230"/>
              <a:ext cx="1269242" cy="525439"/>
              <a:chOff x="1528550" y="4019265"/>
              <a:chExt cx="1269242" cy="525439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3F8432E-D851-4BE5-828D-C75B38CEA12C}"/>
                  </a:ext>
                </a:extLst>
              </p:cNvPr>
              <p:cNvSpPr/>
              <p:nvPr/>
            </p:nvSpPr>
            <p:spPr>
              <a:xfrm>
                <a:off x="1883392" y="4230806"/>
                <a:ext cx="914400" cy="3138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E55A18EA-F3AD-4493-9795-736600ED3783}"/>
                  </a:ext>
                </a:extLst>
              </p:cNvPr>
              <p:cNvSpPr/>
              <p:nvPr/>
            </p:nvSpPr>
            <p:spPr>
              <a:xfrm>
                <a:off x="1528550" y="4019265"/>
                <a:ext cx="354842" cy="3684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4078D07-5B05-4322-BB91-088558F7B65F}"/>
                </a:ext>
              </a:extLst>
            </p:cNvPr>
            <p:cNvSpPr/>
            <p:nvPr/>
          </p:nvSpPr>
          <p:spPr>
            <a:xfrm>
              <a:off x="6795372" y="2234319"/>
              <a:ext cx="946032" cy="33683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5D39CFC-48C7-4DA7-A214-01093498D65E}"/>
                </a:ext>
              </a:extLst>
            </p:cNvPr>
            <p:cNvSpPr/>
            <p:nvPr/>
          </p:nvSpPr>
          <p:spPr>
            <a:xfrm>
              <a:off x="7967356" y="2245811"/>
              <a:ext cx="1385872" cy="3356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5FCB973-0A25-41A0-BEC0-F52044D9707A}"/>
                </a:ext>
              </a:extLst>
            </p:cNvPr>
            <p:cNvSpPr/>
            <p:nvPr/>
          </p:nvSpPr>
          <p:spPr>
            <a:xfrm>
              <a:off x="6456217" y="2049669"/>
              <a:ext cx="354842" cy="368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8FECFD4-259F-4F28-ADB8-F7D0E03B5067}"/>
                </a:ext>
              </a:extLst>
            </p:cNvPr>
            <p:cNvSpPr/>
            <p:nvPr/>
          </p:nvSpPr>
          <p:spPr>
            <a:xfrm>
              <a:off x="7783783" y="1892720"/>
              <a:ext cx="354842" cy="368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817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602" t="31152" r="31314" b="25987"/>
          <a:stretch/>
        </p:blipFill>
        <p:spPr>
          <a:xfrm>
            <a:off x="3835021" y="2729552"/>
            <a:ext cx="4809654" cy="3125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61648" y="892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Luego de grabar el sistema muestra el siguiente mensaje: “Proceso exitoso registros guardados”. De clic en el botón “OK”. </a:t>
            </a:r>
          </a:p>
        </p:txBody>
      </p:sp>
    </p:spTree>
    <p:extLst>
      <p:ext uri="{BB962C8B-B14F-4D97-AF65-F5344CB8AC3E}">
        <p14:creationId xmlns:p14="http://schemas.microsoft.com/office/powerpoint/2010/main" val="63104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2">
            <a:extLst>
              <a:ext uri="{FF2B5EF4-FFF2-40B4-BE49-F238E27FC236}">
                <a16:creationId xmlns:a16="http://schemas.microsoft.com/office/drawing/2014/main" id="{50473AD4-6EA4-4B91-9D68-FC49E97D018D}"/>
              </a:ext>
            </a:extLst>
          </p:cNvPr>
          <p:cNvSpPr/>
          <p:nvPr/>
        </p:nvSpPr>
        <p:spPr>
          <a:xfrm>
            <a:off x="4055040" y="4576649"/>
            <a:ext cx="5275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dirty="0">
                <a:ln>
                  <a:noFill/>
                </a:ln>
                <a:solidFill>
                  <a:srgbClr val="0E6534"/>
                </a:solidFill>
                <a:effectLst/>
                <a:uLnTx/>
                <a:uFillTx/>
              </a:rPr>
              <a:t>Alcance</a:t>
            </a: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87419856-909E-4209-B6AD-9C5D2F761324}"/>
              </a:ext>
            </a:extLst>
          </p:cNvPr>
          <p:cNvSpPr/>
          <p:nvPr/>
        </p:nvSpPr>
        <p:spPr>
          <a:xfrm>
            <a:off x="4055040" y="3669097"/>
            <a:ext cx="5546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dirty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</a:rPr>
              <a:t>Propósito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11B5F2B-2C3B-4628-8C3B-A321DCB66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56" y="1626090"/>
            <a:ext cx="8478308" cy="1894986"/>
          </a:xfrm>
          <a:prstGeom prst="rect">
            <a:avLst/>
          </a:prstGeom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00CAD0B8-A482-44AB-A616-762170654663}"/>
              </a:ext>
            </a:extLst>
          </p:cNvPr>
          <p:cNvSpPr txBox="1">
            <a:spLocks/>
          </p:cNvSpPr>
          <p:nvPr/>
        </p:nvSpPr>
        <p:spPr>
          <a:xfrm>
            <a:off x="841629" y="785747"/>
            <a:ext cx="4837981" cy="4926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0E6534"/>
                </a:solidFill>
                <a:latin typeface="Franklin Gothic Book" panose="020B0503020102020204" pitchFamily="34" charset="0"/>
                <a:ea typeface="+mn-ea"/>
                <a:cs typeface="Microsoft Sans Serif" panose="020B0604020202020204" pitchFamily="34" charset="0"/>
              </a:rPr>
              <a:t>MÓDULO DE MATERIALES - SIAGIE</a:t>
            </a:r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AC9BF6CF-8A06-4F9E-AC36-876B3026E8B6}"/>
              </a:ext>
            </a:extLst>
          </p:cNvPr>
          <p:cNvSpPr/>
          <p:nvPr/>
        </p:nvSpPr>
        <p:spPr>
          <a:xfrm>
            <a:off x="4611339" y="4945981"/>
            <a:ext cx="6050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PE" sz="1400" dirty="0"/>
              <a:t>El registro del material recibido por el director de la IE. 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PE" sz="1400" dirty="0"/>
              <a:t>La asignación del material educativo por sección.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PE" sz="1400" dirty="0"/>
              <a:t>La asignación de material al docente y estudiantes.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PE" sz="1400" dirty="0"/>
              <a:t>Material educativo recibido por el tutor y profesores.</a:t>
            </a: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D140889B-92E0-4ED9-985A-CAC69826A5F2}"/>
              </a:ext>
            </a:extLst>
          </p:cNvPr>
          <p:cNvSpPr/>
          <p:nvPr/>
        </p:nvSpPr>
        <p:spPr>
          <a:xfrm>
            <a:off x="4611339" y="4114392"/>
            <a:ext cx="5546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defTabSz="914354">
              <a:buFont typeface="Arial" panose="020B0604020202020204" pitchFamily="34" charset="0"/>
              <a:buChar char="•"/>
            </a:pPr>
            <a:r>
              <a:rPr lang="es-PE" sz="1400" dirty="0"/>
              <a:t>Permitir el registro y la asignación del material educativo al estudiante.</a:t>
            </a:r>
            <a:endParaRPr kumimoji="0" lang="es-PE" sz="1400" b="0" i="0" u="none" strike="noStrike" kern="0" cap="none" spc="0" normalizeH="0" baseline="0" dirty="0">
              <a:ln>
                <a:noFill/>
              </a:ln>
              <a:solidFill>
                <a:srgbClr val="95A5A6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1DE31EA-9FF8-4BAC-AC3B-88A0E19CE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591" y="4199647"/>
            <a:ext cx="171497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53FADD3-E47C-4F0B-883D-AF5D665684D9}"/>
              </a:ext>
            </a:extLst>
          </p:cNvPr>
          <p:cNvSpPr/>
          <p:nvPr/>
        </p:nvSpPr>
        <p:spPr>
          <a:xfrm>
            <a:off x="1369325" y="282685"/>
            <a:ext cx="736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Finalmente carga la evidencia de la entrega del material educativo a docente 1. clic en cargar y seleccione el archivo y 2. en Grabar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4185CB2-E19F-48EE-AFA2-E42785E5C0B9}"/>
              </a:ext>
            </a:extLst>
          </p:cNvPr>
          <p:cNvGrpSpPr/>
          <p:nvPr/>
        </p:nvGrpSpPr>
        <p:grpSpPr>
          <a:xfrm>
            <a:off x="937648" y="1940995"/>
            <a:ext cx="8294176" cy="4591182"/>
            <a:chOff x="937648" y="1940995"/>
            <a:chExt cx="8294176" cy="459118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B44C847-DC1B-41B3-8DDE-CF3E88144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648" y="1940995"/>
              <a:ext cx="8294176" cy="4591182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31BDBE3-2401-450B-B985-DBC608215543}"/>
                </a:ext>
              </a:extLst>
            </p:cNvPr>
            <p:cNvSpPr/>
            <p:nvPr/>
          </p:nvSpPr>
          <p:spPr>
            <a:xfrm>
              <a:off x="2301688" y="5767169"/>
              <a:ext cx="526753" cy="2074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5D3C6A6-C3FC-4717-998D-F97DE81057BD}"/>
                </a:ext>
              </a:extLst>
            </p:cNvPr>
            <p:cNvSpPr/>
            <p:nvPr/>
          </p:nvSpPr>
          <p:spPr>
            <a:xfrm>
              <a:off x="2301688" y="6314417"/>
              <a:ext cx="472509" cy="1483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C6284B1E-2825-472C-AC32-51E094C4BE4D}"/>
                </a:ext>
              </a:extLst>
            </p:cNvPr>
            <p:cNvSpPr/>
            <p:nvPr/>
          </p:nvSpPr>
          <p:spPr>
            <a:xfrm>
              <a:off x="1989320" y="6085333"/>
              <a:ext cx="312367" cy="3361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66CE920-5D37-4579-91A8-E7BF3919D1DE}"/>
                </a:ext>
              </a:extLst>
            </p:cNvPr>
            <p:cNvSpPr/>
            <p:nvPr/>
          </p:nvSpPr>
          <p:spPr>
            <a:xfrm>
              <a:off x="1989321" y="5534775"/>
              <a:ext cx="312367" cy="3361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78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7756" y="292374"/>
            <a:ext cx="10163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3. ROL DOCENTE</a:t>
            </a:r>
          </a:p>
          <a:p>
            <a:r>
              <a:rPr lang="es-PE" b="1" dirty="0"/>
              <a:t>A.  Material </a:t>
            </a:r>
            <a:r>
              <a:rPr lang="es-PE" b="1" dirty="0" err="1"/>
              <a:t>recepcionado</a:t>
            </a:r>
            <a:r>
              <a:rPr lang="es-PE" b="1" dirty="0"/>
              <a:t> </a:t>
            </a:r>
            <a:r>
              <a:rPr lang="es-PE" dirty="0"/>
              <a:t>Para verificar los materiales educativos recibidos por el profesor seleccione GRADO y de clic en el botón “Buscar”. </a:t>
            </a:r>
            <a:r>
              <a:rPr lang="es-ES" dirty="0"/>
              <a:t>Ingrese la fecha de recepción y de clic en el botón “Grabar”. </a:t>
            </a:r>
            <a:endParaRPr lang="es-PE" dirty="0"/>
          </a:p>
        </p:txBody>
      </p:sp>
      <p:sp>
        <p:nvSpPr>
          <p:cNvPr id="12" name="Rectángulo 11"/>
          <p:cNvSpPr/>
          <p:nvPr/>
        </p:nvSpPr>
        <p:spPr>
          <a:xfrm>
            <a:off x="2886504" y="2664727"/>
            <a:ext cx="914400" cy="313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468576" y="3568890"/>
            <a:ext cx="327544" cy="406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68576" y="1866331"/>
            <a:ext cx="10118430" cy="4217157"/>
            <a:chOff x="468576" y="1866331"/>
            <a:chExt cx="10118430" cy="4217157"/>
          </a:xfrm>
        </p:grpSpPr>
        <p:grpSp>
          <p:nvGrpSpPr>
            <p:cNvPr id="18" name="Grupo 17"/>
            <p:cNvGrpSpPr/>
            <p:nvPr/>
          </p:nvGrpSpPr>
          <p:grpSpPr>
            <a:xfrm>
              <a:off x="468576" y="1866331"/>
              <a:ext cx="10118430" cy="4217157"/>
              <a:chOff x="577756" y="2019870"/>
              <a:chExt cx="10118430" cy="4217157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577756" y="2019870"/>
                <a:ext cx="10118430" cy="4217157"/>
                <a:chOff x="369839" y="1542198"/>
                <a:chExt cx="10118430" cy="4217157"/>
              </a:xfrm>
            </p:grpSpPr>
            <p:grpSp>
              <p:nvGrpSpPr>
                <p:cNvPr id="9" name="Grupo 8"/>
                <p:cNvGrpSpPr/>
                <p:nvPr/>
              </p:nvGrpSpPr>
              <p:grpSpPr>
                <a:xfrm>
                  <a:off x="369839" y="1542198"/>
                  <a:ext cx="10118430" cy="4176213"/>
                  <a:chOff x="1079523" y="1760562"/>
                  <a:chExt cx="10118430" cy="4176213"/>
                </a:xfrm>
              </p:grpSpPr>
              <p:pic>
                <p:nvPicPr>
                  <p:cNvPr id="2" name="Imagen 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525" t="24767" r="3917" b="5084"/>
                  <a:stretch/>
                </p:blipFill>
                <p:spPr>
                  <a:xfrm>
                    <a:off x="1079523" y="1760562"/>
                    <a:ext cx="10118430" cy="4176213"/>
                  </a:xfrm>
                  <a:prstGeom prst="rect">
                    <a:avLst/>
                  </a:prstGeom>
                </p:spPr>
              </p:pic>
              <p:sp>
                <p:nvSpPr>
                  <p:cNvPr id="4" name="Rectángulo 3"/>
                  <p:cNvSpPr/>
                  <p:nvPr/>
                </p:nvSpPr>
                <p:spPr>
                  <a:xfrm>
                    <a:off x="1188707" y="3562065"/>
                    <a:ext cx="1745562" cy="409433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ángulo 4"/>
                  <p:cNvSpPr/>
                  <p:nvPr/>
                </p:nvSpPr>
                <p:spPr>
                  <a:xfrm>
                    <a:off x="3388271" y="3152632"/>
                    <a:ext cx="1745562" cy="409433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ángulo 5"/>
                  <p:cNvSpPr/>
                  <p:nvPr/>
                </p:nvSpPr>
                <p:spPr>
                  <a:xfrm>
                    <a:off x="5320549" y="3152632"/>
                    <a:ext cx="780000" cy="3139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ángulo 6"/>
                  <p:cNvSpPr/>
                  <p:nvPr/>
                </p:nvSpPr>
                <p:spPr>
                  <a:xfrm>
                    <a:off x="7847659" y="4601569"/>
                    <a:ext cx="1937785" cy="379863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ángulo 7"/>
                  <p:cNvSpPr/>
                  <p:nvPr/>
                </p:nvSpPr>
                <p:spPr>
                  <a:xfrm>
                    <a:off x="3346651" y="1907697"/>
                    <a:ext cx="1607485" cy="423077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ángulo 9"/>
                <p:cNvSpPr/>
                <p:nvPr/>
              </p:nvSpPr>
              <p:spPr>
                <a:xfrm>
                  <a:off x="2760473" y="5295331"/>
                  <a:ext cx="1593163" cy="46402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Elipse 12"/>
              <p:cNvSpPr/>
              <p:nvPr/>
            </p:nvSpPr>
            <p:spPr>
              <a:xfrm>
                <a:off x="2531662" y="2453186"/>
                <a:ext cx="354842" cy="3684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7113881" y="4635688"/>
                <a:ext cx="354842" cy="3684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2654493" y="3126476"/>
                <a:ext cx="354842" cy="3684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762509" y="5525070"/>
                <a:ext cx="354842" cy="3684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Rectángulo 18"/>
            <p:cNvSpPr/>
            <p:nvPr/>
          </p:nvSpPr>
          <p:spPr>
            <a:xfrm>
              <a:off x="2769339" y="2524537"/>
              <a:ext cx="914400" cy="3138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1324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E6B27C-89E6-4439-9249-089C54D95850}"/>
              </a:ext>
            </a:extLst>
          </p:cNvPr>
          <p:cNvSpPr txBox="1">
            <a:spLocks/>
          </p:cNvSpPr>
          <p:nvPr/>
        </p:nvSpPr>
        <p:spPr>
          <a:xfrm>
            <a:off x="4327046" y="3080124"/>
            <a:ext cx="2551981" cy="69775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sz="5400" b="1" dirty="0">
                <a:solidFill>
                  <a:srgbClr val="0E6534"/>
                </a:solidFill>
                <a:latin typeface="Franklin Gothic Book" panose="020B0503020102020204" pitchFamily="34" charset="0"/>
                <a:ea typeface="+mn-ea"/>
                <a:cs typeface="Microsoft Sans Serif" panose="020B0604020202020204" pitchFamily="34" charset="0"/>
              </a:rPr>
              <a:t>Gracias</a:t>
            </a:r>
            <a:endParaRPr lang="es-PE" sz="5400" b="1" dirty="0">
              <a:solidFill>
                <a:srgbClr val="0E6534"/>
              </a:solidFill>
              <a:latin typeface="Franklin Gothic Book" panose="020B0503020102020204" pitchFamily="34" charset="0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8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>
            <a:extLst>
              <a:ext uri="{FF2B5EF4-FFF2-40B4-BE49-F238E27FC236}">
                <a16:creationId xmlns:a16="http://schemas.microsoft.com/office/drawing/2014/main" id="{164F8A60-F1B4-456C-9872-D9F6228FCDF4}"/>
              </a:ext>
            </a:extLst>
          </p:cNvPr>
          <p:cNvGrpSpPr/>
          <p:nvPr/>
        </p:nvGrpSpPr>
        <p:grpSpPr>
          <a:xfrm>
            <a:off x="5703046" y="1610527"/>
            <a:ext cx="5321513" cy="1593502"/>
            <a:chOff x="203098" y="4478455"/>
            <a:chExt cx="3249170" cy="1593502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EB6F692-15B0-46C8-AD99-DFEECF70E30A}"/>
                </a:ext>
              </a:extLst>
            </p:cNvPr>
            <p:cNvSpPr/>
            <p:nvPr/>
          </p:nvSpPr>
          <p:spPr>
            <a:xfrm>
              <a:off x="203098" y="4478455"/>
              <a:ext cx="324917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6A085"/>
                  </a:solidFill>
                  <a:effectLst/>
                  <a:uLnTx/>
                  <a:uFillTx/>
                </a:rPr>
                <a:t>Recepción y asignación por Sección </a:t>
              </a:r>
            </a:p>
            <a:p>
              <a:pPr marL="0" marR="0" lvl="0" indent="0" algn="just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6A085"/>
                  </a:solidFill>
                  <a:effectLst/>
                  <a:uLnTx/>
                  <a:uFillTx/>
                </a:rPr>
                <a:t>(Rol: Director)</a:t>
              </a: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98020658-E56D-448A-9747-FCEB06482B54}"/>
                </a:ext>
              </a:extLst>
            </p:cNvPr>
            <p:cNvSpPr/>
            <p:nvPr/>
          </p:nvSpPr>
          <p:spPr>
            <a:xfrm>
              <a:off x="203098" y="5056294"/>
              <a:ext cx="324917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s-PE" sz="1200" dirty="0"/>
                <a:t>Registrar el material educativo recibido en la institución educativa.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s-PE" sz="1200" dirty="0"/>
                <a:t>Asignar el material educativo por sección.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s-PE" sz="1200" dirty="0"/>
                <a:t>Asignar el material educativo al Profesor.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/>
                <a:t>Asignar el material educativo al estudiante</a:t>
              </a:r>
            </a:p>
            <a:p>
              <a:pPr lvl="0"/>
              <a:endParaRPr lang="es-PE" sz="1200" dirty="0"/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555BF21A-F97B-4C3A-942A-3F503FB27059}"/>
              </a:ext>
            </a:extLst>
          </p:cNvPr>
          <p:cNvGrpSpPr/>
          <p:nvPr/>
        </p:nvGrpSpPr>
        <p:grpSpPr>
          <a:xfrm>
            <a:off x="5703046" y="3157862"/>
            <a:ext cx="5768727" cy="1127488"/>
            <a:chOff x="203098" y="4081510"/>
            <a:chExt cx="3249171" cy="1127488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F090831E-70FC-4FF2-B4D4-57E5C55D7B7F}"/>
                </a:ext>
              </a:extLst>
            </p:cNvPr>
            <p:cNvSpPr/>
            <p:nvPr/>
          </p:nvSpPr>
          <p:spPr>
            <a:xfrm>
              <a:off x="203098" y="4081510"/>
              <a:ext cx="324917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39C12"/>
                  </a:solidFill>
                  <a:effectLst/>
                  <a:uLnTx/>
                  <a:uFillTx/>
                </a:rPr>
                <a:t>Recepción y asignación por alumno </a:t>
              </a:r>
            </a:p>
            <a:p>
              <a:pPr marL="0" marR="0" lvl="0" indent="0" algn="just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39C12"/>
                  </a:solidFill>
                  <a:effectLst/>
                  <a:uLnTx/>
                  <a:uFillTx/>
                </a:rPr>
                <a:t>(Rol: Tutor)</a:t>
              </a: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5B1F5249-518F-4A8C-B12F-A0252A6B1000}"/>
                </a:ext>
              </a:extLst>
            </p:cNvPr>
            <p:cNvSpPr/>
            <p:nvPr/>
          </p:nvSpPr>
          <p:spPr>
            <a:xfrm>
              <a:off x="203099" y="4747333"/>
              <a:ext cx="32491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0" indent="-180975">
                <a:buFont typeface="Arial" panose="020B0604020202020204" pitchFamily="34" charset="0"/>
                <a:buChar char="•"/>
              </a:pPr>
              <a:r>
                <a:rPr lang="es-PE" sz="1200" dirty="0"/>
                <a:t>Registrar el material educativo asignado.</a:t>
              </a:r>
            </a:p>
            <a:p>
              <a:pPr marL="180975" lvl="0" indent="-180975">
                <a:buFont typeface="Arial" panose="020B0604020202020204" pitchFamily="34" charset="0"/>
                <a:buChar char="•"/>
              </a:pPr>
              <a:r>
                <a:rPr lang="es-PE" sz="1200" dirty="0"/>
                <a:t>Asignar el material educativo al estudiante</a:t>
              </a: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645D6D0C-3F3E-4812-A5DD-CC4C2466CBBD}"/>
              </a:ext>
            </a:extLst>
          </p:cNvPr>
          <p:cNvGrpSpPr/>
          <p:nvPr/>
        </p:nvGrpSpPr>
        <p:grpSpPr>
          <a:xfrm>
            <a:off x="5769721" y="4633442"/>
            <a:ext cx="5768725" cy="1107996"/>
            <a:chOff x="203098" y="4120409"/>
            <a:chExt cx="3249170" cy="1107996"/>
          </a:xfrm>
        </p:grpSpPr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EE7D5956-745D-4B98-AA12-A4C9916CDD09}"/>
                </a:ext>
              </a:extLst>
            </p:cNvPr>
            <p:cNvSpPr/>
            <p:nvPr/>
          </p:nvSpPr>
          <p:spPr>
            <a:xfrm>
              <a:off x="203098" y="4120409"/>
              <a:ext cx="32491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392B"/>
                  </a:solidFill>
                  <a:effectLst/>
                  <a:uLnTx/>
                  <a:uFillTx/>
                </a:rPr>
                <a:t>Recepción de material por el Profesor </a:t>
              </a:r>
            </a:p>
            <a:p>
              <a:pPr marL="0" marR="0" lvl="0" indent="0" algn="just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392B"/>
                  </a:solidFill>
                  <a:effectLst/>
                  <a:uLnTx/>
                  <a:uFillTx/>
                </a:rPr>
                <a:t>(Rol: Docente)</a:t>
              </a:r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EA08B106-507A-46B2-A0E9-9739AD57E0B9}"/>
                </a:ext>
              </a:extLst>
            </p:cNvPr>
            <p:cNvSpPr/>
            <p:nvPr/>
          </p:nvSpPr>
          <p:spPr>
            <a:xfrm>
              <a:off x="203098" y="4766740"/>
              <a:ext cx="32491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0" indent="-180975">
                <a:buFont typeface="Arial" panose="020B0604020202020204" pitchFamily="34" charset="0"/>
                <a:buChar char="•"/>
              </a:pPr>
              <a:r>
                <a:rPr lang="es-PE" sz="1200" dirty="0"/>
                <a:t>Registrar la recepción del material educativo asignado.</a:t>
              </a:r>
            </a:p>
            <a:p>
              <a:pPr marL="180975" lvl="0" indent="-180975">
                <a:buFont typeface="Arial" panose="020B0604020202020204" pitchFamily="34" charset="0"/>
                <a:buChar char="•"/>
              </a:pPr>
              <a:r>
                <a:rPr lang="es-PE" sz="1200" dirty="0"/>
                <a:t>Enviar alerta al Director cuando el material asignado no ha sido entregado.</a:t>
              </a:r>
            </a:p>
          </p:txBody>
        </p:sp>
      </p:grpSp>
      <p:sp>
        <p:nvSpPr>
          <p:cNvPr id="25" name="Título 1">
            <a:extLst>
              <a:ext uri="{FF2B5EF4-FFF2-40B4-BE49-F238E27FC236}">
                <a16:creationId xmlns:a16="http://schemas.microsoft.com/office/drawing/2014/main" id="{39CDAB24-F097-41A3-A4BE-963ED125F44F}"/>
              </a:ext>
            </a:extLst>
          </p:cNvPr>
          <p:cNvSpPr txBox="1">
            <a:spLocks/>
          </p:cNvSpPr>
          <p:nvPr/>
        </p:nvSpPr>
        <p:spPr>
          <a:xfrm>
            <a:off x="630462" y="644559"/>
            <a:ext cx="4837981" cy="4926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0E6534"/>
                </a:solidFill>
                <a:latin typeface="Franklin Gothic Book" panose="020B0503020102020204" pitchFamily="34" charset="0"/>
                <a:ea typeface="+mn-ea"/>
                <a:cs typeface="Microsoft Sans Serif" panose="020B0604020202020204" pitchFamily="34" charset="0"/>
              </a:rPr>
              <a:t>MÓDULO DE MATERIALES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D7E500F-3A62-4676-9EAE-9F48AA5EE03B}"/>
              </a:ext>
            </a:extLst>
          </p:cNvPr>
          <p:cNvGrpSpPr/>
          <p:nvPr/>
        </p:nvGrpSpPr>
        <p:grpSpPr>
          <a:xfrm>
            <a:off x="-771872" y="1496887"/>
            <a:ext cx="6867872" cy="4470226"/>
            <a:chOff x="390178" y="1892474"/>
            <a:chExt cx="5134878" cy="3581920"/>
          </a:xfrm>
        </p:grpSpPr>
        <p:graphicFrame>
          <p:nvGraphicFramePr>
            <p:cNvPr id="6" name="Diagram 4">
              <a:extLst>
                <a:ext uri="{FF2B5EF4-FFF2-40B4-BE49-F238E27FC236}">
                  <a16:creationId xmlns:a16="http://schemas.microsoft.com/office/drawing/2014/main" id="{D8A2A242-824E-4BA8-A929-2E618B14C2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2113375"/>
                </p:ext>
              </p:extLst>
            </p:nvPr>
          </p:nvGraphicFramePr>
          <p:xfrm>
            <a:off x="390178" y="1892474"/>
            <a:ext cx="5134878" cy="35819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172B87E-A0EF-4360-A163-09C7313DE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56" b="95556" l="9778" r="89778">
                          <a14:foregroundMark x1="30667" y1="66222" x2="30667" y2="66222"/>
                          <a14:foregroundMark x1="82667" y1="69778" x2="82667" y2="69778"/>
                          <a14:foregroundMark x1="77778" y1="84889" x2="77778" y2="84889"/>
                          <a14:foregroundMark x1="75556" y1="95556" x2="75556" y2="95556"/>
                          <a14:foregroundMark x1="52000" y1="17333" x2="52000" y2="17333"/>
                          <a14:foregroundMark x1="52444" y1="7556" x2="52444" y2="7556"/>
                          <a14:foregroundMark x1="52444" y1="3556" x2="52444" y2="3556"/>
                          <a14:foregroundMark x1="45333" y1="4889" x2="45333" y2="4889"/>
                          <a14:foregroundMark x1="49778" y1="24000" x2="49778" y2="24000"/>
                          <a14:foregroundMark x1="52000" y1="35111" x2="52000" y2="36000"/>
                          <a14:foregroundMark x1="56000" y1="64444" x2="56000" y2="6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632" y="2390666"/>
              <a:ext cx="698098" cy="698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1EA4C89-0741-4D1E-BDC7-591D4A180C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20" b="15430"/>
            <a:stretch/>
          </p:blipFill>
          <p:spPr bwMode="auto">
            <a:xfrm>
              <a:off x="1876555" y="3429000"/>
              <a:ext cx="902077" cy="62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0855881-62B4-41C9-9A2E-7308EA5424D4}"/>
                </a:ext>
              </a:extLst>
            </p:cNvPr>
            <p:cNvGrpSpPr/>
            <p:nvPr/>
          </p:nvGrpSpPr>
          <p:grpSpPr>
            <a:xfrm>
              <a:off x="3127681" y="4049178"/>
              <a:ext cx="1276350" cy="800100"/>
              <a:chOff x="9801225" y="685800"/>
              <a:chExt cx="1276350" cy="800100"/>
            </a:xfrm>
          </p:grpSpPr>
          <p:pic>
            <p:nvPicPr>
              <p:cNvPr id="1030" name="Picture 6" descr="Trabajadores | Icono Gratis">
                <a:extLst>
                  <a:ext uri="{FF2B5EF4-FFF2-40B4-BE49-F238E27FC236}">
                    <a16:creationId xmlns:a16="http://schemas.microsoft.com/office/drawing/2014/main" id="{1A4C6D2B-5CE1-4590-9A08-F9FC394CB4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35" t="21698" b="17433"/>
              <a:stretch/>
            </p:blipFill>
            <p:spPr bwMode="auto">
              <a:xfrm>
                <a:off x="9801225" y="685800"/>
                <a:ext cx="914400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Trabajadores | Icono Gratis">
                <a:extLst>
                  <a:ext uri="{FF2B5EF4-FFF2-40B4-BE49-F238E27FC236}">
                    <a16:creationId xmlns:a16="http://schemas.microsoft.com/office/drawing/2014/main" id="{6D95963C-4F6D-49FF-A4FF-3CB04C17B3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98" r="65305" b="17433"/>
              <a:stretch/>
            </p:blipFill>
            <p:spPr bwMode="auto">
              <a:xfrm flipH="1">
                <a:off x="10621524" y="685800"/>
                <a:ext cx="456051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2992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377353" cy="1246497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1500B4"/>
                </a:solidFill>
              </a:rPr>
              <a:t>INGRESO AL MÓDULO DE MATERIALES 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acceder al módulo de materiales, ingrese mediante la siguiente ruta:  1. Materiales -&gt; 2. Materiales educativos.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123817" y="1587689"/>
            <a:ext cx="6280676" cy="4771589"/>
            <a:chOff x="1728032" y="1232847"/>
            <a:chExt cx="6280676" cy="477158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9610" y="1232847"/>
              <a:ext cx="5889098" cy="4771589"/>
            </a:xfrm>
            <a:prstGeom prst="rect">
              <a:avLst/>
            </a:prstGeom>
          </p:spPr>
        </p:pic>
        <p:sp>
          <p:nvSpPr>
            <p:cNvPr id="17" name="Rectángulo 16"/>
            <p:cNvSpPr/>
            <p:nvPr/>
          </p:nvSpPr>
          <p:spPr>
            <a:xfrm>
              <a:off x="2119610" y="4692267"/>
              <a:ext cx="2425094" cy="3983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ipse 17"/>
            <p:cNvSpPr/>
            <p:nvPr/>
          </p:nvSpPr>
          <p:spPr>
            <a:xfrm>
              <a:off x="1728032" y="4454713"/>
              <a:ext cx="423081" cy="3548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ln>
                    <a:solidFill>
                      <a:sysClr val="windowText" lastClr="000000"/>
                    </a:solidFill>
                  </a:ln>
                  <a:solidFill>
                    <a:srgbClr val="1500B4"/>
                  </a:solidFill>
                </a:rPr>
                <a:t>1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rgbClr val="1500B4"/>
                </a:solidFill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4484880" y="2301923"/>
              <a:ext cx="423081" cy="3548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ln>
                    <a:solidFill>
                      <a:sysClr val="windowText" lastClr="000000"/>
                    </a:solidFill>
                  </a:ln>
                  <a:solidFill>
                    <a:srgbClr val="1500B4"/>
                  </a:solidFill>
                </a:rPr>
                <a:t>2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rgbClr val="1500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43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59490" cy="1150961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  ingresar  al  sub  módulo  “Material  Educativo”,  el  sistema  muestra  una  ventana  con  la dotación de material educativo del año seleccionado, de clic en el botón “Aceptar”.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B31615-699F-4D7E-A447-F68479ECB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26" y="1551851"/>
            <a:ext cx="7966128" cy="447066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1FBFEA9-A5EB-404E-B0BD-1DC01DEC3D76}"/>
              </a:ext>
            </a:extLst>
          </p:cNvPr>
          <p:cNvSpPr/>
          <p:nvPr/>
        </p:nvSpPr>
        <p:spPr>
          <a:xfrm>
            <a:off x="6284563" y="5168685"/>
            <a:ext cx="798162" cy="247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8FF2178-1BE4-4066-8DD2-6915755985CC}"/>
              </a:ext>
            </a:extLst>
          </p:cNvPr>
          <p:cNvSpPr/>
          <p:nvPr/>
        </p:nvSpPr>
        <p:spPr>
          <a:xfrm>
            <a:off x="5861482" y="4920019"/>
            <a:ext cx="423081" cy="3548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n>
                  <a:solidFill>
                    <a:sysClr val="windowText" lastClr="000000"/>
                  </a:solidFill>
                </a:ln>
                <a:solidFill>
                  <a:srgbClr val="1500B4"/>
                </a:solidFill>
              </a:rPr>
              <a:t>1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150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16E29B-5E20-40DD-A594-9F20D7E0D2FC}"/>
              </a:ext>
            </a:extLst>
          </p:cNvPr>
          <p:cNvGrpSpPr/>
          <p:nvPr/>
        </p:nvGrpSpPr>
        <p:grpSpPr>
          <a:xfrm>
            <a:off x="497826" y="1460715"/>
            <a:ext cx="9080127" cy="3936569"/>
            <a:chOff x="366090" y="1976034"/>
            <a:chExt cx="10110080" cy="371184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43EAF83-0998-4600-B915-68ABBD8FE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090" y="1976034"/>
              <a:ext cx="10110080" cy="371184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198F4F7-70DA-4D8C-A38B-8C2967C154AF}"/>
                </a:ext>
              </a:extLst>
            </p:cNvPr>
            <p:cNvSpPr/>
            <p:nvPr/>
          </p:nvSpPr>
          <p:spPr>
            <a:xfrm>
              <a:off x="366091" y="4135852"/>
              <a:ext cx="1811423" cy="2075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7563BE3B-AC55-45E9-8202-696F7AF12C7B}"/>
              </a:ext>
            </a:extLst>
          </p:cNvPr>
          <p:cNvSpPr txBox="1"/>
          <p:nvPr/>
        </p:nvSpPr>
        <p:spPr>
          <a:xfrm>
            <a:off x="949272" y="295961"/>
            <a:ext cx="952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seleccionar las opciones clic en Materiales educativos y despliega las opciones      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4298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7333" y="276705"/>
            <a:ext cx="10008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1. ROL DE DIRECTOR El  Sistema  muestra  los  apellidos  y  nombres  del  director,  el  rol  que  cumple  en  la institución educativa y la opción “Recepción y asignación por sección</a:t>
            </a:r>
            <a:r>
              <a:rPr lang="en-US" dirty="0"/>
              <a:t>”.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326487" y="1808094"/>
            <a:ext cx="26560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Al  ingresar  a  la  opción  “Recepción  y  asignación  por  sección”,  el  sistema  muestra  las siguientes opciones: </a:t>
            </a:r>
          </a:p>
          <a:p>
            <a:pPr marL="342900" indent="-342900">
              <a:buAutoNum type="alphaUcParenBoth"/>
            </a:pPr>
            <a:r>
              <a:rPr lang="es-PE" dirty="0"/>
              <a:t>Material </a:t>
            </a:r>
            <a:r>
              <a:rPr lang="es-PE" dirty="0" err="1"/>
              <a:t>recepcionado</a:t>
            </a:r>
            <a:endParaRPr lang="es-PE" dirty="0"/>
          </a:p>
          <a:p>
            <a:pPr marL="342900" indent="-342900">
              <a:buAutoNum type="alphaUcParenBoth"/>
            </a:pPr>
            <a:r>
              <a:rPr lang="es-PE" dirty="0"/>
              <a:t>Material para asignar por sección</a:t>
            </a:r>
          </a:p>
          <a:p>
            <a:pPr marL="342900" indent="-342900">
              <a:buAutoNum type="alphaUcParenBoth"/>
            </a:pPr>
            <a:r>
              <a:rPr lang="es-PE" dirty="0"/>
              <a:t> Material asignado al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9176545-B2DF-4593-9B0A-6EC4DF5ECECD}"/>
              </a:ext>
            </a:extLst>
          </p:cNvPr>
          <p:cNvGrpSpPr/>
          <p:nvPr/>
        </p:nvGrpSpPr>
        <p:grpSpPr>
          <a:xfrm>
            <a:off x="209507" y="1356101"/>
            <a:ext cx="9133095" cy="5416658"/>
            <a:chOff x="88397" y="1294109"/>
            <a:chExt cx="9605792" cy="556389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BC763DE-79C7-440B-9502-549F1E2B4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7" t="8587" r="11841" b="10283"/>
            <a:stretch/>
          </p:blipFill>
          <p:spPr>
            <a:xfrm>
              <a:off x="88397" y="1294109"/>
              <a:ext cx="9605792" cy="5563891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525F30F-78AB-4E48-842D-A88B6485931A}"/>
                </a:ext>
              </a:extLst>
            </p:cNvPr>
            <p:cNvSpPr/>
            <p:nvPr/>
          </p:nvSpPr>
          <p:spPr>
            <a:xfrm>
              <a:off x="88397" y="3185404"/>
              <a:ext cx="1364148" cy="3172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28F089D-2E4F-4CEB-9666-D91376994735}"/>
                </a:ext>
              </a:extLst>
            </p:cNvPr>
            <p:cNvSpPr/>
            <p:nvPr/>
          </p:nvSpPr>
          <p:spPr>
            <a:xfrm>
              <a:off x="1263385" y="2920211"/>
              <a:ext cx="378320" cy="42379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E73F7F08-EEC1-4F12-A02D-0A9F1B822D8C}"/>
                </a:ext>
              </a:extLst>
            </p:cNvPr>
            <p:cNvSpPr/>
            <p:nvPr/>
          </p:nvSpPr>
          <p:spPr>
            <a:xfrm>
              <a:off x="5906840" y="4873630"/>
              <a:ext cx="378320" cy="42379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23863AB-57F9-433D-AD00-C8B8C0849928}"/>
                </a:ext>
              </a:extLst>
            </p:cNvPr>
            <p:cNvSpPr/>
            <p:nvPr/>
          </p:nvSpPr>
          <p:spPr>
            <a:xfrm>
              <a:off x="5107265" y="4980217"/>
              <a:ext cx="799575" cy="250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726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343C8-80A3-4E00-B198-EE9663018F8B}"/>
              </a:ext>
            </a:extLst>
          </p:cNvPr>
          <p:cNvSpPr/>
          <p:nvPr/>
        </p:nvSpPr>
        <p:spPr>
          <a:xfrm>
            <a:off x="3061489" y="3910834"/>
            <a:ext cx="805338" cy="188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A252284-1E61-4F29-83AB-7616B6C87A9E}"/>
              </a:ext>
            </a:extLst>
          </p:cNvPr>
          <p:cNvSpPr/>
          <p:nvPr/>
        </p:nvSpPr>
        <p:spPr>
          <a:xfrm>
            <a:off x="3866827" y="3698934"/>
            <a:ext cx="378320" cy="4237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66BA41-2751-4833-B79C-BA3030F015BF}"/>
              </a:ext>
            </a:extLst>
          </p:cNvPr>
          <p:cNvSpPr/>
          <p:nvPr/>
        </p:nvSpPr>
        <p:spPr>
          <a:xfrm>
            <a:off x="677333" y="276705"/>
            <a:ext cx="10008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Clic en  actualizar PECOSA para que se muestre todas las pecosas.</a:t>
            </a:r>
            <a:endParaRPr lang="en-US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2587370-94E9-4E5D-875F-E79B905DB8DD}"/>
              </a:ext>
            </a:extLst>
          </p:cNvPr>
          <p:cNvGrpSpPr/>
          <p:nvPr/>
        </p:nvGrpSpPr>
        <p:grpSpPr>
          <a:xfrm>
            <a:off x="534690" y="856280"/>
            <a:ext cx="8198605" cy="4804475"/>
            <a:chOff x="565687" y="1704814"/>
            <a:chExt cx="8198605" cy="480447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BA46F3D-EC6D-44DB-AEAE-EEBAD2AD5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3" t="8889" r="5709" b="3531"/>
            <a:stretch/>
          </p:blipFill>
          <p:spPr>
            <a:xfrm>
              <a:off x="565687" y="1704814"/>
              <a:ext cx="8198605" cy="4804475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D97B5AC-73C9-4707-926B-7E3E94B22523}"/>
                </a:ext>
              </a:extLst>
            </p:cNvPr>
            <p:cNvSpPr/>
            <p:nvPr/>
          </p:nvSpPr>
          <p:spPr>
            <a:xfrm>
              <a:off x="3038242" y="3918584"/>
              <a:ext cx="805338" cy="1884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CB451BC-7CA6-4DBB-BE93-239CD6305AB6}"/>
                </a:ext>
              </a:extLst>
            </p:cNvPr>
            <p:cNvSpPr/>
            <p:nvPr/>
          </p:nvSpPr>
          <p:spPr>
            <a:xfrm>
              <a:off x="3843580" y="3706684"/>
              <a:ext cx="378320" cy="42379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76021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1817</TotalTime>
  <Words>1371</Words>
  <Application>Microsoft Office PowerPoint</Application>
  <PresentationFormat>Panorámica</PresentationFormat>
  <Paragraphs>147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Franklin Gothic Book</vt:lpstr>
      <vt:lpstr>Stag Book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INGRESO AL MÓDULO DE MATERIALES  Para acceder al módulo de materiales, ingrese mediante la siguiente ruta:  1. Materiales -&gt; 2. Materiales educativos. </vt:lpstr>
      <vt:lpstr>Al  ingresar  al  sub  módulo  “Material  Educativo”,  el  sistema  muestra  una  ventana  con  la dotación de material educativo del año seleccionado, de clic en el botón “Aceptar”.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BUSTAMANTE CHAVEZ</dc:creator>
  <cp:lastModifiedBy>intel</cp:lastModifiedBy>
  <cp:revision>62</cp:revision>
  <dcterms:created xsi:type="dcterms:W3CDTF">2020-07-07T01:58:57Z</dcterms:created>
  <dcterms:modified xsi:type="dcterms:W3CDTF">2022-03-22T17:14:59Z</dcterms:modified>
</cp:coreProperties>
</file>